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5143500" type="screen16x9"/>
  <p:notesSz cx="6858000" cy="9144000"/>
  <p:embeddedFontLst>
    <p:embeddedFont>
      <p:font typeface="Average" panose="02000503040000020003" pitchFamily="2" charset="77"/>
      <p:regular r:id="rId18"/>
    </p:embeddedFont>
    <p:embeddedFont>
      <p:font typeface="Oswald" pitchFamily="2" charset="77"/>
      <p:regular r:id="rId19"/>
      <p:bold r:id="rId20"/>
    </p:embeddedFont>
    <p:embeddedFont>
      <p:font typeface="Tahoma" panose="020B0604030504040204" pitchFamily="34" charset="0"/>
      <p:regular r:id="rId21"/>
      <p:bold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26"/>
  </p:normalViewPr>
  <p:slideViewPr>
    <p:cSldViewPr snapToGrid="0">
      <p:cViewPr varScale="1">
        <p:scale>
          <a:sx n="140" d="100"/>
          <a:sy n="140" d="100"/>
        </p:scale>
        <p:origin x="840" y="1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16ee85699aa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16ee85699aa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16ee85699aa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16ee85699aa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16ee85699aa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16ee85699aa_0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6ee85699aa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16ee85699aa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167f4fb4e4c_0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167f4fb4e4c_0_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167f4fb4e4c_0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167f4fb4e4c_0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167f4fb4e4c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167f4fb4e4c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167f4fb4e4c_0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167f4fb4e4c_0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16ec7473a64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16ec7473a64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16ee85699a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16ee85699a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16ee85699aa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16ee85699aa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16ee85699aa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16ee85699aa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16ee85699aa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16ee85699aa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16ee85699aa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16ee85699aa_0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4350279" y="2855377"/>
            <a:ext cx="443589" cy="105632"/>
            <a:chOff x="4137525" y="2915950"/>
            <a:chExt cx="869100" cy="207000"/>
          </a:xfrm>
        </p:grpSpPr>
        <p:sp>
          <p:nvSpPr>
            <p:cNvPr id="11" name="Google Shape;11;p2"/>
            <p:cNvSpPr/>
            <p:nvPr/>
          </p:nvSpPr>
          <p:spPr>
            <a:xfrm>
              <a:off x="446857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47996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41375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1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255275"/>
            <a:ext cx="8520600" cy="1890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>
            <a:spLocks noGrp="1"/>
          </p:cNvSpPr>
          <p:nvPr>
            <p:ph type="body" idx="1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2" name="Google Shape;52;p11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lt2"/>
        </a:solid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62271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8" name="Google Shape;38;p8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1" name="Google Shape;4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2" name="Google Shape;42;p9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subTitle" idx="1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5" name="Google Shape;45;p9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Oswald"/>
              <a:buNone/>
              <a:defRPr sz="2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</a:lstStyle>
          <a:p>
            <a:endParaRPr/>
          </a:p>
        </p:txBody>
      </p:sp>
      <p:sp>
        <p:nvSpPr>
          <p:cNvPr id="48" name="Google Shape;48;p10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late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Char char="●"/>
              <a:defRPr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lvl="1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lvl="2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lvl="3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lvl="4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lvl="5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lvl="6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lvl="7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lvl="8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>
            <a:spLocks noGrp="1"/>
          </p:cNvSpPr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ahoma"/>
                <a:ea typeface="Tahoma"/>
                <a:cs typeface="Tahoma"/>
                <a:sym typeface="Tahoma"/>
              </a:rPr>
              <a:t>MIAAA Fall Conference Presentation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0" name="Google Shape;60;p13"/>
          <p:cNvSpPr txBox="1">
            <a:spLocks noGrp="1"/>
          </p:cNvSpPr>
          <p:nvPr>
            <p:ph type="subTitle" idx="1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Presenters: Michael Archer &amp; Cameron Archer </a:t>
            </a:r>
            <a:endParaRPr b="1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Tahoma"/>
                <a:ea typeface="Tahoma"/>
                <a:cs typeface="Tahoma"/>
                <a:sym typeface="Tahoma"/>
              </a:rPr>
              <a:t>Mentoring and Leadership Opportunities</a:t>
            </a:r>
            <a:endParaRPr b="1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16" name="Google Shape;116;p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Tahoma"/>
                <a:ea typeface="Tahoma"/>
                <a:cs typeface="Tahoma"/>
                <a:sym typeface="Tahoma"/>
              </a:rPr>
              <a:t>What opportunities can we provide for high school student-athletes to work with our middle school athletes?  </a:t>
            </a:r>
            <a:r>
              <a:rPr lang="en">
                <a:latin typeface="Tahoma"/>
                <a:ea typeface="Tahoma"/>
                <a:cs typeface="Tahoma"/>
                <a:sym typeface="Tahoma"/>
              </a:rPr>
              <a:t>  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latin typeface="Tahoma"/>
                <a:ea typeface="Tahoma"/>
                <a:cs typeface="Tahoma"/>
                <a:sym typeface="Tahoma"/>
              </a:rPr>
              <a:t>• Proximity of buildings on campus?  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latin typeface="Tahoma"/>
                <a:ea typeface="Tahoma"/>
                <a:cs typeface="Tahoma"/>
                <a:sym typeface="Tahoma"/>
              </a:rPr>
              <a:t>• Clinics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latin typeface="Tahoma"/>
                <a:ea typeface="Tahoma"/>
                <a:cs typeface="Tahoma"/>
                <a:sym typeface="Tahoma"/>
              </a:rPr>
              <a:t>• Buddy program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latin typeface="Tahoma"/>
                <a:ea typeface="Tahoma"/>
                <a:cs typeface="Tahoma"/>
                <a:sym typeface="Tahoma"/>
              </a:rPr>
              <a:t>• Coaching opportunities in the youth programs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>
                <a:latin typeface="Tahoma"/>
                <a:ea typeface="Tahoma"/>
                <a:cs typeface="Tahoma"/>
                <a:sym typeface="Tahoma"/>
              </a:rPr>
              <a:t>• Allowing a MS game day to be played at the HS facility 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GROUP DISCUSSION QUESTION: </a:t>
            </a:r>
            <a:endParaRPr b="1"/>
          </a:p>
        </p:txBody>
      </p:sp>
      <p:sp>
        <p:nvSpPr>
          <p:cNvPr id="122" name="Google Shape;122;p23"/>
          <p:cNvSpPr txBox="1">
            <a:spLocks noGrp="1"/>
          </p:cNvSpPr>
          <p:nvPr>
            <p:ph type="body" idx="1"/>
          </p:nvPr>
        </p:nvSpPr>
        <p:spPr>
          <a:xfrm>
            <a:off x="311700" y="956925"/>
            <a:ext cx="8520600" cy="361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5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Are your middle school athletic programs a feeder system to your high school programs? If so, provide examples of what that looks like. </a:t>
            </a:r>
            <a:endParaRPr sz="205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5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5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5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5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5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5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123" name="Google Shape;123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7725" y="1854075"/>
            <a:ext cx="8328526" cy="3129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Tahoma"/>
                <a:ea typeface="Tahoma"/>
                <a:cs typeface="Tahoma"/>
                <a:sym typeface="Tahoma"/>
              </a:rPr>
              <a:t>Student-Athlete Expectations</a:t>
            </a:r>
            <a:endParaRPr b="1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9" name="Google Shape;129;p2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ahoma"/>
                <a:ea typeface="Tahoma"/>
                <a:cs typeface="Tahoma"/>
                <a:sym typeface="Tahoma"/>
              </a:rPr>
              <a:t>-In the term student-athlete, note what comes </a:t>
            </a:r>
            <a:r>
              <a:rPr lang="en" u="sng">
                <a:latin typeface="Tahoma"/>
                <a:ea typeface="Tahoma"/>
                <a:cs typeface="Tahoma"/>
                <a:sym typeface="Tahoma"/>
              </a:rPr>
              <a:t>first</a:t>
            </a:r>
            <a:r>
              <a:rPr lang="en">
                <a:latin typeface="Tahoma"/>
                <a:ea typeface="Tahoma"/>
                <a:cs typeface="Tahoma"/>
                <a:sym typeface="Tahoma"/>
              </a:rPr>
              <a:t>. 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latin typeface="Tahoma"/>
                <a:ea typeface="Tahoma"/>
                <a:cs typeface="Tahoma"/>
                <a:sym typeface="Tahoma"/>
              </a:rPr>
              <a:t>-Commitment, Time, Organization 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latin typeface="Tahoma"/>
                <a:ea typeface="Tahoma"/>
                <a:cs typeface="Tahoma"/>
                <a:sym typeface="Tahoma"/>
              </a:rPr>
              <a:t>-Team Chemistry 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latin typeface="Tahoma"/>
                <a:ea typeface="Tahoma"/>
                <a:cs typeface="Tahoma"/>
                <a:sym typeface="Tahoma"/>
              </a:rPr>
              <a:t>-Engage in summer programs during summer of 8th-9th grade transition year 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latin typeface="Tahoma"/>
                <a:ea typeface="Tahoma"/>
                <a:cs typeface="Tahoma"/>
                <a:sym typeface="Tahoma"/>
              </a:rPr>
              <a:t>-Communicate to parents the levels of commitment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Tahoma"/>
                <a:ea typeface="Tahoma"/>
                <a:cs typeface="Tahoma"/>
                <a:sym typeface="Tahoma"/>
              </a:rPr>
              <a:t>Quality Coaches/Educators</a:t>
            </a:r>
            <a:endParaRPr b="1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35" name="Google Shape;135;p2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ahoma"/>
                <a:ea typeface="Tahoma"/>
                <a:cs typeface="Tahoma"/>
                <a:sym typeface="Tahoma"/>
              </a:rPr>
              <a:t>-Ability to build relationships and strong rapport with student-athletes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latin typeface="Tahoma"/>
                <a:ea typeface="Tahoma"/>
                <a:cs typeface="Tahoma"/>
                <a:sym typeface="Tahoma"/>
              </a:rPr>
              <a:t>-Even at the middle school level, coaches are hired by a committee and go through a series of interviews.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latin typeface="Tahoma"/>
                <a:ea typeface="Tahoma"/>
                <a:cs typeface="Tahoma"/>
                <a:sym typeface="Tahoma"/>
              </a:rPr>
              <a:t>-Must have the ability to TEACH fundamentals and strategic concepts. 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>
                <a:latin typeface="Tahoma"/>
                <a:ea typeface="Tahoma"/>
                <a:cs typeface="Tahoma"/>
                <a:sym typeface="Tahoma"/>
              </a:rPr>
              <a:t>-MAKE IT FUN!!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36" name="Google Shape;136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33200" y="3161625"/>
            <a:ext cx="3599100" cy="1790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b="1"/>
              <a:t>Communication</a:t>
            </a:r>
            <a:endParaRPr b="1"/>
          </a:p>
        </p:txBody>
      </p:sp>
      <p:sp>
        <p:nvSpPr>
          <p:cNvPr id="142" name="Google Shape;142;p2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0044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20000"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Tahoma"/>
              <a:buChar char="●"/>
            </a:pPr>
            <a:r>
              <a:rPr lang="en">
                <a:latin typeface="Tahoma"/>
                <a:ea typeface="Tahoma"/>
                <a:cs typeface="Tahoma"/>
                <a:sym typeface="Tahoma"/>
              </a:rPr>
              <a:t>High School AD &amp; Middle School AD Relationship?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Tahoma"/>
              <a:buChar char="●"/>
            </a:pPr>
            <a:r>
              <a:rPr lang="en">
                <a:latin typeface="Tahoma"/>
                <a:ea typeface="Tahoma"/>
                <a:cs typeface="Tahoma"/>
                <a:sym typeface="Tahoma"/>
              </a:rPr>
              <a:t>Sharing Facilities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Tahoma"/>
              <a:buChar char="●"/>
            </a:pPr>
            <a:r>
              <a:rPr lang="en">
                <a:latin typeface="Tahoma"/>
                <a:ea typeface="Tahoma"/>
                <a:cs typeface="Tahoma"/>
                <a:sym typeface="Tahoma"/>
              </a:rPr>
              <a:t>MS Coaches and JV/Varsity Coaches communicate with one another.  (Is it a program?)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Tahoma"/>
              <a:buChar char="●"/>
            </a:pPr>
            <a:r>
              <a:rPr lang="en">
                <a:latin typeface="Tahoma"/>
                <a:ea typeface="Tahoma"/>
                <a:cs typeface="Tahoma"/>
                <a:sym typeface="Tahoma"/>
              </a:rPr>
              <a:t>School Choice Dynamics 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Tahoma"/>
              <a:buChar char="●"/>
            </a:pPr>
            <a:r>
              <a:rPr lang="en">
                <a:latin typeface="Tahoma"/>
                <a:ea typeface="Tahoma"/>
                <a:cs typeface="Tahoma"/>
                <a:sym typeface="Tahoma"/>
              </a:rPr>
              <a:t>Common terminology is used at both levels. 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Tahoma"/>
              <a:buChar char="●"/>
            </a:pPr>
            <a:r>
              <a:rPr lang="en">
                <a:latin typeface="Tahoma"/>
                <a:ea typeface="Tahoma"/>
                <a:cs typeface="Tahoma"/>
                <a:sym typeface="Tahoma"/>
              </a:rPr>
              <a:t>Athletes understand the expectations and goals for the program. 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43" name="Google Shape;143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78150" y="927024"/>
            <a:ext cx="4054150" cy="3713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 b="1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Questions? </a:t>
            </a:r>
            <a:endParaRPr sz="5000" b="1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5000" b="1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Comments? </a:t>
            </a:r>
            <a:endParaRPr sz="5000" b="1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5000" b="1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THANK YOU! </a:t>
            </a:r>
            <a:endParaRPr sz="5000" b="1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163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latin typeface="Tahoma"/>
                <a:ea typeface="Tahoma"/>
                <a:cs typeface="Tahoma"/>
                <a:sym typeface="Tahoma"/>
              </a:rPr>
              <a:t>The Transition from Middle School Athletics to High School Athletics</a:t>
            </a:r>
            <a:endParaRPr sz="40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6" name="Google Shape;66;p14"/>
          <p:cNvSpPr txBox="1">
            <a:spLocks noGrp="1"/>
          </p:cNvSpPr>
          <p:nvPr>
            <p:ph type="body" idx="1"/>
          </p:nvPr>
        </p:nvSpPr>
        <p:spPr>
          <a:xfrm>
            <a:off x="311700" y="4261050"/>
            <a:ext cx="8625000" cy="1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250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b="1"/>
          </a:p>
        </p:txBody>
      </p:sp>
      <p:pic>
        <p:nvPicPr>
          <p:cNvPr id="67" name="Google Shape;67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2875" y="1842675"/>
            <a:ext cx="4294876" cy="3132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53650" y="1910305"/>
            <a:ext cx="4086426" cy="30648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Tahoma"/>
                <a:ea typeface="Tahoma"/>
                <a:cs typeface="Tahoma"/>
                <a:sym typeface="Tahoma"/>
              </a:rPr>
              <a:t>Talking Points: </a:t>
            </a:r>
            <a:endParaRPr b="1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74" name="Google Shape;74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77500" lnSpcReduction="20000"/>
          </a:bodyPr>
          <a:lstStyle/>
          <a:p>
            <a:pPr marL="457200" lvl="0" indent="-351631" algn="l" rtl="0">
              <a:spcBef>
                <a:spcPts val="0"/>
              </a:spcBef>
              <a:spcAft>
                <a:spcPts val="0"/>
              </a:spcAft>
              <a:buSzPct val="100000"/>
              <a:buFont typeface="Tahoma"/>
              <a:buChar char="-"/>
            </a:pPr>
            <a:r>
              <a:rPr lang="en" sz="2500">
                <a:latin typeface="Tahoma"/>
                <a:ea typeface="Tahoma"/>
                <a:cs typeface="Tahoma"/>
                <a:sym typeface="Tahoma"/>
              </a:rPr>
              <a:t>MS vs HS Philosophies</a:t>
            </a:r>
            <a:endParaRPr sz="2500">
              <a:latin typeface="Tahoma"/>
              <a:ea typeface="Tahoma"/>
              <a:cs typeface="Tahoma"/>
              <a:sym typeface="Tahoma"/>
            </a:endParaRPr>
          </a:p>
          <a:p>
            <a:pPr marL="457200" lvl="0" indent="-351631" algn="l" rtl="0">
              <a:spcBef>
                <a:spcPts val="0"/>
              </a:spcBef>
              <a:spcAft>
                <a:spcPts val="0"/>
              </a:spcAft>
              <a:buSzPct val="100000"/>
              <a:buFont typeface="Tahoma"/>
              <a:buChar char="-"/>
            </a:pPr>
            <a:r>
              <a:rPr lang="en" sz="2500">
                <a:latin typeface="Tahoma"/>
                <a:ea typeface="Tahoma"/>
                <a:cs typeface="Tahoma"/>
                <a:sym typeface="Tahoma"/>
              </a:rPr>
              <a:t>Skills vs Systems</a:t>
            </a:r>
            <a:endParaRPr sz="2500">
              <a:latin typeface="Tahoma"/>
              <a:ea typeface="Tahoma"/>
              <a:cs typeface="Tahoma"/>
              <a:sym typeface="Tahoma"/>
            </a:endParaRPr>
          </a:p>
          <a:p>
            <a:pPr marL="457200" lvl="0" indent="-351631" algn="l" rtl="0">
              <a:spcBef>
                <a:spcPts val="0"/>
              </a:spcBef>
              <a:spcAft>
                <a:spcPts val="0"/>
              </a:spcAft>
              <a:buSzPct val="100000"/>
              <a:buFont typeface="Tahoma"/>
              <a:buChar char="-"/>
            </a:pPr>
            <a:r>
              <a:rPr lang="en" sz="2500">
                <a:latin typeface="Tahoma"/>
                <a:ea typeface="Tahoma"/>
                <a:cs typeface="Tahoma"/>
                <a:sym typeface="Tahoma"/>
              </a:rPr>
              <a:t>Fostering Growth &amp; Development </a:t>
            </a:r>
            <a:endParaRPr sz="2500">
              <a:latin typeface="Tahoma"/>
              <a:ea typeface="Tahoma"/>
              <a:cs typeface="Tahoma"/>
              <a:sym typeface="Tahoma"/>
            </a:endParaRPr>
          </a:p>
          <a:p>
            <a:pPr marL="457200" lvl="0" indent="-351631" algn="l" rtl="0">
              <a:spcBef>
                <a:spcPts val="0"/>
              </a:spcBef>
              <a:spcAft>
                <a:spcPts val="0"/>
              </a:spcAft>
              <a:buSzPct val="100000"/>
              <a:buFont typeface="Tahoma"/>
              <a:buChar char="-"/>
            </a:pPr>
            <a:r>
              <a:rPr lang="en" sz="2500">
                <a:latin typeface="Tahoma"/>
                <a:ea typeface="Tahoma"/>
                <a:cs typeface="Tahoma"/>
                <a:sym typeface="Tahoma"/>
              </a:rPr>
              <a:t>Mentoring/Leadership Opportunities</a:t>
            </a:r>
            <a:endParaRPr sz="2500">
              <a:latin typeface="Tahoma"/>
              <a:ea typeface="Tahoma"/>
              <a:cs typeface="Tahoma"/>
              <a:sym typeface="Tahoma"/>
            </a:endParaRPr>
          </a:p>
          <a:p>
            <a:pPr marL="457200" lvl="0" indent="-351631" algn="l" rtl="0">
              <a:spcBef>
                <a:spcPts val="0"/>
              </a:spcBef>
              <a:spcAft>
                <a:spcPts val="0"/>
              </a:spcAft>
              <a:buSzPct val="100000"/>
              <a:buFont typeface="Tahoma"/>
              <a:buChar char="-"/>
            </a:pPr>
            <a:r>
              <a:rPr lang="en" sz="2500">
                <a:latin typeface="Tahoma"/>
                <a:ea typeface="Tahoma"/>
                <a:cs typeface="Tahoma"/>
                <a:sym typeface="Tahoma"/>
              </a:rPr>
              <a:t>Feeder Programs </a:t>
            </a:r>
            <a:endParaRPr sz="2500">
              <a:latin typeface="Tahoma"/>
              <a:ea typeface="Tahoma"/>
              <a:cs typeface="Tahoma"/>
              <a:sym typeface="Tahoma"/>
            </a:endParaRPr>
          </a:p>
          <a:p>
            <a:pPr marL="457200" lvl="0" indent="-351631" algn="l" rtl="0">
              <a:spcBef>
                <a:spcPts val="0"/>
              </a:spcBef>
              <a:spcAft>
                <a:spcPts val="0"/>
              </a:spcAft>
              <a:buSzPct val="100000"/>
              <a:buFont typeface="Tahoma"/>
              <a:buChar char="-"/>
            </a:pPr>
            <a:r>
              <a:rPr lang="en" sz="2500">
                <a:latin typeface="Tahoma"/>
                <a:ea typeface="Tahoma"/>
                <a:cs typeface="Tahoma"/>
                <a:sym typeface="Tahoma"/>
              </a:rPr>
              <a:t>Student-Athlete Expectations </a:t>
            </a:r>
            <a:endParaRPr sz="2500">
              <a:latin typeface="Tahoma"/>
              <a:ea typeface="Tahoma"/>
              <a:cs typeface="Tahoma"/>
              <a:sym typeface="Tahoma"/>
            </a:endParaRPr>
          </a:p>
          <a:p>
            <a:pPr marL="457200" lvl="0" indent="-351631" algn="l" rtl="0">
              <a:spcBef>
                <a:spcPts val="0"/>
              </a:spcBef>
              <a:spcAft>
                <a:spcPts val="0"/>
              </a:spcAft>
              <a:buSzPct val="100000"/>
              <a:buFont typeface="Tahoma"/>
              <a:buChar char="-"/>
            </a:pPr>
            <a:r>
              <a:rPr lang="en" sz="2500">
                <a:latin typeface="Tahoma"/>
                <a:ea typeface="Tahoma"/>
                <a:cs typeface="Tahoma"/>
                <a:sym typeface="Tahoma"/>
              </a:rPr>
              <a:t>Academic Transition  </a:t>
            </a:r>
            <a:endParaRPr sz="2500">
              <a:latin typeface="Tahoma"/>
              <a:ea typeface="Tahoma"/>
              <a:cs typeface="Tahoma"/>
              <a:sym typeface="Tahoma"/>
            </a:endParaRPr>
          </a:p>
          <a:p>
            <a:pPr marL="457200" lvl="0" indent="-351631" algn="l" rtl="0">
              <a:spcBef>
                <a:spcPts val="0"/>
              </a:spcBef>
              <a:spcAft>
                <a:spcPts val="0"/>
              </a:spcAft>
              <a:buSzPct val="100000"/>
              <a:buFont typeface="Tahoma"/>
              <a:buChar char="-"/>
            </a:pPr>
            <a:r>
              <a:rPr lang="en" sz="2500">
                <a:latin typeface="Tahoma"/>
                <a:ea typeface="Tahoma"/>
                <a:cs typeface="Tahoma"/>
                <a:sym typeface="Tahoma"/>
              </a:rPr>
              <a:t>Quality Coaching/Educators</a:t>
            </a:r>
            <a:endParaRPr sz="2500">
              <a:latin typeface="Tahoma"/>
              <a:ea typeface="Tahoma"/>
              <a:cs typeface="Tahoma"/>
              <a:sym typeface="Tahoma"/>
            </a:endParaRPr>
          </a:p>
          <a:p>
            <a:pPr marL="457200" lvl="0" indent="-351631" algn="l" rtl="0">
              <a:spcBef>
                <a:spcPts val="0"/>
              </a:spcBef>
              <a:spcAft>
                <a:spcPts val="0"/>
              </a:spcAft>
              <a:buSzPct val="100000"/>
              <a:buFont typeface="Tahoma"/>
              <a:buChar char="-"/>
            </a:pPr>
            <a:r>
              <a:rPr lang="en" sz="2500">
                <a:latin typeface="Tahoma"/>
                <a:ea typeface="Tahoma"/>
                <a:cs typeface="Tahoma"/>
                <a:sym typeface="Tahoma"/>
              </a:rPr>
              <a:t>Communication</a:t>
            </a:r>
            <a:endParaRPr sz="2500">
              <a:latin typeface="Tahoma"/>
              <a:ea typeface="Tahoma"/>
              <a:cs typeface="Tahoma"/>
              <a:sym typeface="Tahoma"/>
            </a:endParaRPr>
          </a:p>
          <a:p>
            <a:pPr marL="457200" lvl="0" indent="-351631" algn="l" rtl="0">
              <a:spcBef>
                <a:spcPts val="0"/>
              </a:spcBef>
              <a:spcAft>
                <a:spcPts val="0"/>
              </a:spcAft>
              <a:buSzPct val="100000"/>
              <a:buFont typeface="Tahoma"/>
              <a:buChar char="-"/>
            </a:pPr>
            <a:r>
              <a:rPr lang="en" sz="2500">
                <a:latin typeface="Tahoma"/>
                <a:ea typeface="Tahoma"/>
                <a:cs typeface="Tahoma"/>
                <a:sym typeface="Tahoma"/>
              </a:rPr>
              <a:t>Transition Tools/Essential Practices/Knowledge of Resources</a:t>
            </a:r>
            <a:endParaRPr sz="2500"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b="1" u="sng">
                <a:latin typeface="Tahoma"/>
                <a:ea typeface="Tahoma"/>
                <a:cs typeface="Tahoma"/>
                <a:sym typeface="Tahoma"/>
              </a:rPr>
              <a:t>Overriding Question for this Session: </a:t>
            </a:r>
            <a:endParaRPr b="1" u="sng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80" name="Google Shape;80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95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What are the challenges that we see when a student-athlete transitions from middle school athletics up to high school athletics? </a:t>
            </a:r>
            <a:endParaRPr sz="395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Tahoma"/>
                <a:ea typeface="Tahoma"/>
                <a:cs typeface="Tahoma"/>
                <a:sym typeface="Tahoma"/>
              </a:rPr>
              <a:t>Middle School Philosophy</a:t>
            </a:r>
            <a:endParaRPr b="1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86" name="Google Shape;86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ahoma"/>
                <a:ea typeface="Tahoma"/>
                <a:cs typeface="Tahoma"/>
                <a:sym typeface="Tahoma"/>
              </a:rPr>
              <a:t>-Athletic programs are designed to meet the developmental needs of student-athletes through exploration of various sports.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latin typeface="Tahoma"/>
                <a:ea typeface="Tahoma"/>
                <a:cs typeface="Tahoma"/>
                <a:sym typeface="Tahoma"/>
              </a:rPr>
              <a:t>-Middle School athletics should focus on fundamental skills, teamwork, sportsmanship and introducing basic strategy.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latin typeface="Tahoma"/>
                <a:ea typeface="Tahoma"/>
                <a:cs typeface="Tahoma"/>
                <a:sym typeface="Tahoma"/>
              </a:rPr>
              <a:t>-Coaches should help student-athletes develop an understanding and appreciation for the difference between a win and a loss, but remember that winning is not the biggest priority. 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>
                <a:latin typeface="Tahoma"/>
                <a:ea typeface="Tahoma"/>
                <a:cs typeface="Tahoma"/>
                <a:sym typeface="Tahoma"/>
              </a:rPr>
              <a:t>-Make it fun, enjoyable, and valuable to their love for the game. 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Tahoma"/>
                <a:ea typeface="Tahoma"/>
                <a:cs typeface="Tahoma"/>
                <a:sym typeface="Tahoma"/>
              </a:rPr>
              <a:t>High School Philosophy</a:t>
            </a:r>
            <a:endParaRPr b="1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2" name="Google Shape;92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325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 i="1">
                <a:latin typeface="Tahoma"/>
                <a:ea typeface="Tahoma"/>
                <a:cs typeface="Tahoma"/>
                <a:sym typeface="Tahoma"/>
              </a:rPr>
              <a:t>Every school should have this as part of their athletic handbook and it should be at the forefront. </a:t>
            </a:r>
            <a:r>
              <a:rPr lang="en" sz="4500">
                <a:latin typeface="Tahoma"/>
                <a:ea typeface="Tahoma"/>
                <a:cs typeface="Tahoma"/>
                <a:sym typeface="Tahoma"/>
              </a:rPr>
              <a:t>  </a:t>
            </a:r>
            <a:endParaRPr sz="4500"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4500">
                <a:latin typeface="Tahoma"/>
                <a:ea typeface="Tahoma"/>
                <a:cs typeface="Tahoma"/>
                <a:sym typeface="Tahoma"/>
              </a:rPr>
              <a:t>Philosophy may include:</a:t>
            </a:r>
            <a:endParaRPr sz="4500"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4500">
                <a:latin typeface="Tahoma"/>
                <a:ea typeface="Tahoma"/>
                <a:cs typeface="Tahoma"/>
                <a:sym typeface="Tahoma"/>
              </a:rPr>
              <a:t>-The purpose of co-curricular activities   </a:t>
            </a:r>
            <a:endParaRPr sz="4500"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4500">
                <a:latin typeface="Tahoma"/>
                <a:ea typeface="Tahoma"/>
                <a:cs typeface="Tahoma"/>
                <a:sym typeface="Tahoma"/>
              </a:rPr>
              <a:t>-Ideals of sportsmanship</a:t>
            </a:r>
            <a:endParaRPr sz="4500"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4500">
                <a:latin typeface="Tahoma"/>
                <a:ea typeface="Tahoma"/>
                <a:cs typeface="Tahoma"/>
                <a:sym typeface="Tahoma"/>
              </a:rPr>
              <a:t>-Stressing personal and team development</a:t>
            </a:r>
            <a:endParaRPr sz="4500"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4500">
                <a:latin typeface="Tahoma"/>
                <a:ea typeface="Tahoma"/>
                <a:cs typeface="Tahoma"/>
                <a:sym typeface="Tahoma"/>
              </a:rPr>
              <a:t>-Helping students reach their fullest potential through sport</a:t>
            </a:r>
            <a:endParaRPr sz="4500"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4500">
                <a:latin typeface="Tahoma"/>
                <a:ea typeface="Tahoma"/>
                <a:cs typeface="Tahoma"/>
                <a:sym typeface="Tahoma"/>
              </a:rPr>
              <a:t>-Where is the focus placed on winning at the high school level?</a:t>
            </a:r>
            <a:endParaRPr sz="4500"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Tahoma"/>
                <a:ea typeface="Tahoma"/>
                <a:cs typeface="Tahoma"/>
                <a:sym typeface="Tahoma"/>
              </a:rPr>
              <a:t>Skills vs Systems: Middle School Athletics</a:t>
            </a:r>
            <a:endParaRPr b="1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8" name="Google Shape;98;p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ahoma"/>
                <a:ea typeface="Tahoma"/>
                <a:cs typeface="Tahoma"/>
                <a:sym typeface="Tahoma"/>
              </a:rPr>
              <a:t>Middle School Athletics should: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latin typeface="Tahoma"/>
                <a:ea typeface="Tahoma"/>
                <a:cs typeface="Tahoma"/>
                <a:sym typeface="Tahoma"/>
              </a:rPr>
              <a:t>-Focus should be primarily on skill acquisition and development 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latin typeface="Tahoma"/>
                <a:ea typeface="Tahoma"/>
                <a:cs typeface="Tahoma"/>
                <a:sym typeface="Tahoma"/>
              </a:rPr>
              <a:t>-Introduction of age appropriate functional strength and conditioning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latin typeface="Tahoma"/>
                <a:ea typeface="Tahoma"/>
                <a:cs typeface="Tahoma"/>
                <a:sym typeface="Tahoma"/>
              </a:rPr>
              <a:t>-Meaningful, but NOT equal playing time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latin typeface="Tahoma"/>
                <a:ea typeface="Tahoma"/>
                <a:cs typeface="Tahoma"/>
                <a:sym typeface="Tahoma"/>
              </a:rPr>
              <a:t>-Fundamentals and technique to ease the transition 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>
                <a:latin typeface="Tahoma"/>
                <a:ea typeface="Tahoma"/>
                <a:cs typeface="Tahoma"/>
                <a:sym typeface="Tahoma"/>
              </a:rPr>
              <a:t>-Winning should not be the primary focus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Tahoma"/>
                <a:ea typeface="Tahoma"/>
                <a:cs typeface="Tahoma"/>
                <a:sym typeface="Tahoma"/>
              </a:rPr>
              <a:t>Skills vs Systems: High School Athletics</a:t>
            </a:r>
            <a:endParaRPr b="1"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ahoma"/>
                <a:ea typeface="Tahoma"/>
                <a:cs typeface="Tahoma"/>
                <a:sym typeface="Tahoma"/>
              </a:rPr>
              <a:t>High School Athletics should: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latin typeface="Tahoma"/>
                <a:ea typeface="Tahoma"/>
                <a:cs typeface="Tahoma"/>
                <a:sym typeface="Tahoma"/>
              </a:rPr>
              <a:t>-Fundamentals and Skills continue but systems are now being taught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latin typeface="Tahoma"/>
                <a:ea typeface="Tahoma"/>
                <a:cs typeface="Tahoma"/>
                <a:sym typeface="Tahoma"/>
              </a:rPr>
              <a:t>-Develop an understanding of strategy and mental preparation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latin typeface="Tahoma"/>
                <a:ea typeface="Tahoma"/>
                <a:cs typeface="Tahoma"/>
                <a:sym typeface="Tahoma"/>
              </a:rPr>
              <a:t>-Overall commitment increases at each level (Frosh/JV/Varsity) which may include off season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latin typeface="Tahoma"/>
                <a:ea typeface="Tahoma"/>
                <a:cs typeface="Tahoma"/>
                <a:sym typeface="Tahoma"/>
              </a:rPr>
              <a:t>-Differentiate between player role and player value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>
                <a:latin typeface="Tahoma"/>
                <a:ea typeface="Tahoma"/>
                <a:cs typeface="Tahoma"/>
                <a:sym typeface="Tahoma"/>
              </a:rPr>
              <a:t>-Stress the importance and increase of academic rigors   (Time management)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Tahoma"/>
                <a:ea typeface="Tahoma"/>
                <a:cs typeface="Tahoma"/>
                <a:sym typeface="Tahoma"/>
              </a:rPr>
              <a:t>Fostering Growth and Development</a:t>
            </a:r>
            <a:endParaRPr b="1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10" name="Google Shape;110;p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ahoma"/>
                <a:ea typeface="Tahoma"/>
                <a:cs typeface="Tahoma"/>
                <a:sym typeface="Tahoma"/>
              </a:rPr>
              <a:t>-Introducing level appropriate strength and conditioning exercises/programs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latin typeface="Tahoma"/>
                <a:ea typeface="Tahoma"/>
                <a:cs typeface="Tahoma"/>
                <a:sym typeface="Tahoma"/>
              </a:rPr>
              <a:t>-Introducing level appropriate cognitive concepts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latin typeface="Tahoma"/>
                <a:ea typeface="Tahoma"/>
                <a:cs typeface="Tahoma"/>
                <a:sym typeface="Tahoma"/>
              </a:rPr>
              <a:t>-Acknowledging difference of age, size, and development of a student-athlete 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latin typeface="Tahoma"/>
                <a:ea typeface="Tahoma"/>
                <a:cs typeface="Tahoma"/>
                <a:sym typeface="Tahoma"/>
              </a:rPr>
              <a:t>-Putting the athlete in the best possible position to succeed and grow both in the short term, and long term. 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latin typeface="Tahoma"/>
                <a:ea typeface="Tahoma"/>
                <a:cs typeface="Tahoma"/>
                <a:sym typeface="Tahoma"/>
              </a:rPr>
              <a:t>-Continue to develop an appreciation for the game and how various aspects of athletics compliment the qualities we teach in everyday life. 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late">
  <a:themeElements>
    <a:clrScheme name="Slate">
      <a:dk1>
        <a:srgbClr val="FFFFFF"/>
      </a:dk1>
      <a:lt1>
        <a:srgbClr val="37474F"/>
      </a:lt1>
      <a:dk2>
        <a:srgbClr val="9E9E9E"/>
      </a:dk2>
      <a:lt2>
        <a:srgbClr val="E0E0E0"/>
      </a:lt2>
      <a:accent1>
        <a:srgbClr val="616161"/>
      </a:accent1>
      <a:accent2>
        <a:srgbClr val="78909C"/>
      </a:accent2>
      <a:accent3>
        <a:srgbClr val="CACACA"/>
      </a:accent3>
      <a:accent4>
        <a:srgbClr val="64FFDA"/>
      </a:accent4>
      <a:accent5>
        <a:srgbClr val="FFD966"/>
      </a:accent5>
      <a:accent6>
        <a:srgbClr val="F5F5F5"/>
      </a:accent6>
      <a:hlink>
        <a:srgbClr val="FFD966"/>
      </a:hlink>
      <a:folHlink>
        <a:srgbClr val="FFD9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679</Words>
  <Application>Microsoft Macintosh PowerPoint</Application>
  <PresentationFormat>On-screen Show (16:9)</PresentationFormat>
  <Paragraphs>85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Tahoma</vt:lpstr>
      <vt:lpstr>Oswald</vt:lpstr>
      <vt:lpstr>Average</vt:lpstr>
      <vt:lpstr>Slate</vt:lpstr>
      <vt:lpstr>MIAAA Fall Conference Presentation</vt:lpstr>
      <vt:lpstr>The Transition from Middle School Athletics to High School Athletics</vt:lpstr>
      <vt:lpstr>Talking Points: </vt:lpstr>
      <vt:lpstr>Overriding Question for this Session: </vt:lpstr>
      <vt:lpstr>Middle School Philosophy</vt:lpstr>
      <vt:lpstr>High School Philosophy</vt:lpstr>
      <vt:lpstr>Skills vs Systems: Middle School Athletics</vt:lpstr>
      <vt:lpstr>Skills vs Systems: High School Athletics </vt:lpstr>
      <vt:lpstr>Fostering Growth and Development</vt:lpstr>
      <vt:lpstr>Mentoring and Leadership Opportunities</vt:lpstr>
      <vt:lpstr>GROUP DISCUSSION QUESTION: </vt:lpstr>
      <vt:lpstr>Student-Athlete Expectations</vt:lpstr>
      <vt:lpstr>Quality Coaches/Educators</vt:lpstr>
      <vt:lpstr>Communication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MIAAA Fall Conference Presentation</dc:title>
  <cp:lastModifiedBy>Stevens, Gary</cp:lastModifiedBy>
  <cp:revision>1</cp:revision>
  <dcterms:modified xsi:type="dcterms:W3CDTF">2022-11-06T23:22:52Z</dcterms:modified>
</cp:coreProperties>
</file>