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26"/>
  </p:normalViewPr>
  <p:slideViewPr>
    <p:cSldViewPr snapToGrid="0">
      <p:cViewPr varScale="1">
        <p:scale>
          <a:sx n="140" d="100"/>
          <a:sy n="140" d="100"/>
        </p:scale>
        <p:origin x="840" y="17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nhschiefadvocate.org/2022/10/will-sports-transportation-issues-come-to-an-end/"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Introductions.  </a:t>
            </a:r>
            <a:endParaRPr/>
          </a:p>
          <a:p>
            <a:pPr marL="0" lvl="0" indent="0" algn="l" rtl="0">
              <a:spcBef>
                <a:spcPts val="0"/>
              </a:spcBef>
              <a:spcAft>
                <a:spcPts val="0"/>
              </a:spcAft>
              <a:buNone/>
            </a:pPr>
            <a:r>
              <a:rPr lang="en"/>
              <a:t>*NOTE:Caribou Bussing isn’t so much of an issue.  We have some LONG trips and long days for our bus drivers.  We do have a small rotation of drivers who are willing to do the trips.  They have pride in what they do.  They get good overtime and although there has been situations where it’s been tight to have a driver, we’ve always made it work.  I’ve had to get creative with scheduling to not have too many trips in a given day.  We are fortunate to drivers who take pride in what they do.  Last year I spoke with coaches about getting their bus drivers license and I did have one coach who got his license and it was a great asset for the school.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17ae58a8978_0_5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17ae58a8978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17ae58a8978_0_6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17ae58a8978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17a2eed4e57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17a2eed4e5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800">
                <a:solidFill>
                  <a:schemeClr val="dk1"/>
                </a:solidFill>
              </a:rPr>
              <a:t>https://framinghamsource.com/index.php/2022/10/03/2022-swim-framingham-high-athletic-teams-struggling-with-transportation-issues/</a:t>
            </a:r>
            <a:endParaRPr sz="180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sz="1800">
                <a:solidFill>
                  <a:schemeClr val="dk1"/>
                </a:solidFill>
              </a:rPr>
              <a:t>https://fhcsportsreport.com/15410/features/busing-shortages-cause-transportation-issues-for-athletes/</a:t>
            </a:r>
            <a:endParaRPr sz="1800">
              <a:solidFill>
                <a:schemeClr val="dk1"/>
              </a:solidFill>
            </a:endParaRPr>
          </a:p>
          <a:p>
            <a:pPr marL="0" lvl="0" indent="0" algn="l" rtl="0">
              <a:spcBef>
                <a:spcPts val="120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181593515b5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181593515b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181593515b5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181593515b5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181593515b5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g181593515b5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17ae58a8978_0_6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 name="Google Shape;147;g17ae58a8978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181593515b5_1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181593515b5_1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181593515b5_1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181593515b5_1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181593515b5_1_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 name="Google Shape;165;g181593515b5_1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17ae58a8978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17ae58a8978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17ae58a8978_0_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 name="Google Shape;171;g17ae58a8978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17ae58a8978_0_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 name="Google Shape;177;g17ae58a8978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17ae58a8978_0_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17ae58a8978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It is our duty to provide safe transportation for our athletes.  How can we still do that with less drivers and more events than 14 years ago when this article was written?  Some schools are dealing with having to push games back, cancelling JV contest, or canceling games period.</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17ae58a8978_0_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 name="Google Shape;73;g17ae58a8978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u="sng">
                <a:solidFill>
                  <a:schemeClr val="hlink"/>
                </a:solidFill>
                <a:hlinkClick r:id="rId3"/>
              </a:rPr>
              <a:t>https://nhschiefadvocate.org/2022/10/will-sports-transportation-issues-come-to-an-end/</a:t>
            </a:r>
            <a:endParaRPr/>
          </a:p>
          <a:p>
            <a:pPr marL="0" lvl="0" indent="0" algn="l" rtl="0">
              <a:spcBef>
                <a:spcPts val="0"/>
              </a:spcBef>
              <a:spcAft>
                <a:spcPts val="0"/>
              </a:spcAft>
              <a:buNone/>
            </a:pPr>
            <a:r>
              <a:rPr lang="en"/>
              <a:t>https://madison.com/news/local/education/local_schools/parents-coaches-lament-lack-of-co-curricular-transportation-in-madison-as-equity-issue/article_9c84ff20-317b-526a-914b-e9a8cb857990.html</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17a2eed4e57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17a2eed4e57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200"/>
              </a:spcAft>
              <a:buClr>
                <a:schemeClr val="dk1"/>
              </a:buClr>
              <a:buSzPts val="1100"/>
              <a:buFont typeface="Arial"/>
              <a:buNone/>
            </a:pPr>
            <a:r>
              <a:rPr lang="en" sz="1800" b="1">
                <a:solidFill>
                  <a:schemeClr val="dk1"/>
                </a:solidFill>
              </a:rPr>
              <a:t>For CHS…We have a few who want the trips (3 person rotation) they get GOOD overtime.  They have pride in what they do.  Showing up to an event with our school/community on a bus says a lot about who we are.  The bus is clean and people recognize that.</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17ae58a8978_0_7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17ae58a8978_0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181593515b5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81593515b5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17ae58a8978_0_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17ae58a8978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1761790635a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1761790635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gradFill>
          <a:gsLst>
            <a:gs pos="0">
              <a:srgbClr val="FFC982"/>
            </a:gs>
            <a:gs pos="100000">
              <a:srgbClr val="F58F09"/>
            </a:gs>
          </a:gsLst>
          <a:path path="circle">
            <a:fillToRect l="50000" t="50000" r="50000" b="50000"/>
          </a:path>
          <a:tileRect/>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s://www.nasdpts.org/resources/Documents/NCSTFiles/NCST%202015%20Specifications%20and%20Procedures%204.20.18.pdf"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b="1"/>
              <a:t>The Transportation Dilemma</a:t>
            </a:r>
            <a:endParaRPr b="1"/>
          </a:p>
        </p:txBody>
      </p:sp>
      <p:sp>
        <p:nvSpPr>
          <p:cNvPr id="55" name="Google Shape;55;p13"/>
          <p:cNvSpPr txBox="1">
            <a:spLocks noGrp="1"/>
          </p:cNvSpPr>
          <p:nvPr>
            <p:ph type="subTitle" idx="1"/>
          </p:nvPr>
        </p:nvSpPr>
        <p:spPr>
          <a:xfrm>
            <a:off x="311700" y="279717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b="1">
                <a:solidFill>
                  <a:schemeClr val="dk1"/>
                </a:solidFill>
              </a:rPr>
              <a:t>Jason Fuller &amp; Evan Graves</a:t>
            </a:r>
            <a:endParaRPr b="1">
              <a:solidFill>
                <a:schemeClr val="dk1"/>
              </a:solidFill>
            </a:endParaRPr>
          </a:p>
        </p:txBody>
      </p:sp>
    </p:spTree>
  </p:cSld>
  <p:clrMapOvr>
    <a:masterClrMapping/>
  </p:clrMapOvr>
  <mc:AlternateContent xmlns:mc="http://schemas.openxmlformats.org/markup-compatibility/2006" xmlns:p14="http://schemas.microsoft.com/office/powerpoint/2010/main">
    <mc:Choice Requires="p14">
      <p:transition spd="slow">
        <p:fade thruBlk="1"/>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t>More of the reality</a:t>
            </a:r>
            <a:endParaRPr b="1"/>
          </a:p>
        </p:txBody>
      </p:sp>
      <p:sp>
        <p:nvSpPr>
          <p:cNvPr id="115" name="Google Shape;115;p2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b="1">
                <a:solidFill>
                  <a:schemeClr val="dk1"/>
                </a:solidFill>
              </a:rPr>
              <a:t>Socioeconomics:</a:t>
            </a:r>
            <a:endParaRPr b="1">
              <a:solidFill>
                <a:schemeClr val="dk1"/>
              </a:solidFill>
            </a:endParaRPr>
          </a:p>
          <a:p>
            <a:pPr marL="0" lvl="0" indent="0" algn="l" rtl="0">
              <a:spcBef>
                <a:spcPts val="1200"/>
              </a:spcBef>
              <a:spcAft>
                <a:spcPts val="0"/>
              </a:spcAft>
              <a:buNone/>
            </a:pPr>
            <a:r>
              <a:rPr lang="en" b="1">
                <a:solidFill>
                  <a:schemeClr val="dk1"/>
                </a:solidFill>
              </a:rPr>
              <a:t>Be aware of the situations in your community, not all parents have the ability to transport their children.</a:t>
            </a:r>
            <a:endParaRPr b="1">
              <a:solidFill>
                <a:schemeClr val="dk1"/>
              </a:solidFill>
            </a:endParaRPr>
          </a:p>
          <a:p>
            <a:pPr marL="0" lvl="0" indent="0" algn="l" rtl="0">
              <a:spcBef>
                <a:spcPts val="1200"/>
              </a:spcBef>
              <a:spcAft>
                <a:spcPts val="0"/>
              </a:spcAft>
              <a:buNone/>
            </a:pPr>
            <a:r>
              <a:rPr lang="en" b="1">
                <a:solidFill>
                  <a:schemeClr val="dk1"/>
                </a:solidFill>
              </a:rPr>
              <a:t>Parents work schedule</a:t>
            </a:r>
            <a:endParaRPr b="1">
              <a:solidFill>
                <a:schemeClr val="dk1"/>
              </a:solidFill>
            </a:endParaRPr>
          </a:p>
          <a:p>
            <a:pPr marL="0" lvl="0" indent="0" algn="l" rtl="0">
              <a:spcBef>
                <a:spcPts val="1200"/>
              </a:spcBef>
              <a:spcAft>
                <a:spcPts val="0"/>
              </a:spcAft>
              <a:buNone/>
            </a:pPr>
            <a:r>
              <a:rPr lang="en" b="1">
                <a:solidFill>
                  <a:schemeClr val="dk1"/>
                </a:solidFill>
              </a:rPr>
              <a:t>Lack of a vehicle</a:t>
            </a:r>
            <a:endParaRPr b="1">
              <a:solidFill>
                <a:schemeClr val="dk1"/>
              </a:solidFill>
            </a:endParaRPr>
          </a:p>
          <a:p>
            <a:pPr marL="0" lvl="0" indent="0" algn="l" rtl="0">
              <a:spcBef>
                <a:spcPts val="1200"/>
              </a:spcBef>
              <a:spcAft>
                <a:spcPts val="0"/>
              </a:spcAft>
              <a:buNone/>
            </a:pPr>
            <a:r>
              <a:rPr lang="en" b="1">
                <a:solidFill>
                  <a:schemeClr val="dk1"/>
                </a:solidFill>
              </a:rPr>
              <a:t>Single parent families</a:t>
            </a:r>
            <a:endParaRPr b="1">
              <a:solidFill>
                <a:schemeClr val="dk1"/>
              </a:solidFill>
            </a:endParaRPr>
          </a:p>
          <a:p>
            <a:pPr marL="0" lvl="0" indent="0" algn="l" rtl="0">
              <a:spcBef>
                <a:spcPts val="1200"/>
              </a:spcBef>
              <a:spcAft>
                <a:spcPts val="0"/>
              </a:spcAft>
              <a:buNone/>
            </a:pPr>
            <a:r>
              <a:rPr lang="en" b="1">
                <a:solidFill>
                  <a:schemeClr val="dk1"/>
                </a:solidFill>
              </a:rPr>
              <a:t>Multiple students involved in extracurricular activities</a:t>
            </a:r>
            <a:endParaRPr b="1">
              <a:solidFill>
                <a:schemeClr val="dk1"/>
              </a:solidFill>
            </a:endParaRPr>
          </a:p>
          <a:p>
            <a:pPr marL="0" lvl="0" indent="0" algn="l" rtl="0">
              <a:spcBef>
                <a:spcPts val="1200"/>
              </a:spcBef>
              <a:spcAft>
                <a:spcPts val="1200"/>
              </a:spcAft>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t>Reimaging</a:t>
            </a:r>
            <a:endParaRPr b="1"/>
          </a:p>
        </p:txBody>
      </p:sp>
      <p:sp>
        <p:nvSpPr>
          <p:cNvPr id="121" name="Google Shape;121;p2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Clr>
                <a:schemeClr val="dk1"/>
              </a:buClr>
              <a:buSzPts val="1800"/>
              <a:buChar char="★"/>
            </a:pPr>
            <a:r>
              <a:rPr lang="en" b="1">
                <a:solidFill>
                  <a:schemeClr val="dk1"/>
                </a:solidFill>
              </a:rPr>
              <a:t>How can we rethink scheduling?</a:t>
            </a:r>
            <a:r>
              <a:rPr lang="en">
                <a:solidFill>
                  <a:schemeClr val="dk1"/>
                </a:solidFill>
              </a:rPr>
              <a:t>  When applicable, have a middle school event with a high school event…NOT ideal for putting older kids on the bus with younger kids, but could mean a few extra games especially at the ML</a:t>
            </a:r>
            <a:endParaRPr>
              <a:solidFill>
                <a:schemeClr val="dk1"/>
              </a:solidFill>
            </a:endParaRPr>
          </a:p>
          <a:p>
            <a:pPr marL="457200" lvl="0" indent="-342900" algn="l" rtl="0">
              <a:spcBef>
                <a:spcPts val="0"/>
              </a:spcBef>
              <a:spcAft>
                <a:spcPts val="0"/>
              </a:spcAft>
              <a:buClr>
                <a:schemeClr val="dk1"/>
              </a:buClr>
              <a:buSzPts val="1800"/>
              <a:buChar char="★"/>
            </a:pPr>
            <a:r>
              <a:rPr lang="en" b="1">
                <a:solidFill>
                  <a:schemeClr val="dk1"/>
                </a:solidFill>
              </a:rPr>
              <a:t>How do we rethink some events</a:t>
            </a:r>
            <a:r>
              <a:rPr lang="en">
                <a:solidFill>
                  <a:schemeClr val="dk1"/>
                </a:solidFill>
              </a:rPr>
              <a:t>…i.e a play day when applicable for the JV level, multiple games in one day.</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Bigger XC meets, nordic, alpine, wrestling tournament on a Saturday, LONG day, but less events during the week.</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Focus on Regional schedules</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Tying schedules together.  I.e playing the same school in multiple sports at the Varsity level at the same time, soccer and field hockey.</a:t>
            </a:r>
            <a:endParaRPr>
              <a:solidFill>
                <a:schemeClr val="dk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t>Reimaging continued…</a:t>
            </a:r>
            <a:endParaRPr b="1"/>
          </a:p>
        </p:txBody>
      </p:sp>
      <p:sp>
        <p:nvSpPr>
          <p:cNvPr id="127" name="Google Shape;127;p2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lnSpcReduction="10000"/>
          </a:bodyPr>
          <a:lstStyle/>
          <a:p>
            <a:pPr marL="457200" lvl="0" indent="-342900" algn="l" rtl="0">
              <a:spcBef>
                <a:spcPts val="0"/>
              </a:spcBef>
              <a:spcAft>
                <a:spcPts val="0"/>
              </a:spcAft>
              <a:buClr>
                <a:schemeClr val="dk1"/>
              </a:buClr>
              <a:buSzPts val="1800"/>
              <a:buChar char="★"/>
            </a:pPr>
            <a:r>
              <a:rPr lang="en">
                <a:solidFill>
                  <a:schemeClr val="dk1"/>
                </a:solidFill>
              </a:rPr>
              <a:t>Share transportation with other schools or share drivers with other schools…we have numerous trips with a few trip drivers…We have had our drivers drive for other school districts when they’re in a pinch.</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Conversation has been had to share a bus between 2 districts for events like Cross Country running, nordic skiing, Alpine skiing.  *understand its not ideal, but some communities are doing it.</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Mini bus that a coach could drive</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Students have parents drive them to events (not ideal, but a potential option when contests are close).</a:t>
            </a:r>
            <a:endParaRPr>
              <a:solidFill>
                <a:schemeClr val="dk1"/>
              </a:solidFill>
            </a:endParaRPr>
          </a:p>
          <a:p>
            <a:pPr marL="0" lvl="0" indent="0" algn="l" rtl="0">
              <a:spcBef>
                <a:spcPts val="1200"/>
              </a:spcBef>
              <a:spcAft>
                <a:spcPts val="1200"/>
              </a:spcAft>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pic>
        <p:nvPicPr>
          <p:cNvPr id="132" name="Google Shape;132;p25"/>
          <p:cNvPicPr preferRelativeResize="0"/>
          <p:nvPr/>
        </p:nvPicPr>
        <p:blipFill>
          <a:blip r:embed="rId3">
            <a:alphaModFix/>
          </a:blip>
          <a:stretch>
            <a:fillRect/>
          </a:stretch>
        </p:blipFill>
        <p:spPr>
          <a:xfrm>
            <a:off x="2659688" y="80050"/>
            <a:ext cx="3824625" cy="49834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pic>
        <p:nvPicPr>
          <p:cNvPr id="137" name="Google Shape;137;p26"/>
          <p:cNvPicPr preferRelativeResize="0"/>
          <p:nvPr/>
        </p:nvPicPr>
        <p:blipFill>
          <a:blip r:embed="rId3">
            <a:alphaModFix/>
          </a:blip>
          <a:stretch>
            <a:fillRect/>
          </a:stretch>
        </p:blipFill>
        <p:spPr>
          <a:xfrm>
            <a:off x="195449" y="51450"/>
            <a:ext cx="3563628" cy="4578375"/>
          </a:xfrm>
          <a:prstGeom prst="rect">
            <a:avLst/>
          </a:prstGeom>
          <a:noFill/>
          <a:ln>
            <a:noFill/>
          </a:ln>
        </p:spPr>
      </p:pic>
      <p:pic>
        <p:nvPicPr>
          <p:cNvPr id="138" name="Google Shape;138;p26"/>
          <p:cNvPicPr preferRelativeResize="0"/>
          <p:nvPr/>
        </p:nvPicPr>
        <p:blipFill>
          <a:blip r:embed="rId4">
            <a:alphaModFix/>
          </a:blip>
          <a:stretch>
            <a:fillRect/>
          </a:stretch>
        </p:blipFill>
        <p:spPr>
          <a:xfrm>
            <a:off x="3911477" y="152400"/>
            <a:ext cx="5080123" cy="2859672"/>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pic>
        <p:nvPicPr>
          <p:cNvPr id="143" name="Google Shape;143;p27"/>
          <p:cNvPicPr preferRelativeResize="0"/>
          <p:nvPr/>
        </p:nvPicPr>
        <p:blipFill>
          <a:blip r:embed="rId3">
            <a:alphaModFix/>
          </a:blip>
          <a:stretch>
            <a:fillRect/>
          </a:stretch>
        </p:blipFill>
        <p:spPr>
          <a:xfrm>
            <a:off x="465999" y="0"/>
            <a:ext cx="3950052" cy="5143499"/>
          </a:xfrm>
          <a:prstGeom prst="rect">
            <a:avLst/>
          </a:prstGeom>
          <a:noFill/>
          <a:ln>
            <a:noFill/>
          </a:ln>
        </p:spPr>
      </p:pic>
      <p:pic>
        <p:nvPicPr>
          <p:cNvPr id="144" name="Google Shape;144;p27"/>
          <p:cNvPicPr preferRelativeResize="0"/>
          <p:nvPr/>
        </p:nvPicPr>
        <p:blipFill>
          <a:blip r:embed="rId4">
            <a:alphaModFix/>
          </a:blip>
          <a:stretch>
            <a:fillRect/>
          </a:stretch>
        </p:blipFill>
        <p:spPr>
          <a:xfrm>
            <a:off x="4790380" y="0"/>
            <a:ext cx="3957041" cy="5143501"/>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2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b="1"/>
              <a:t>Regulations around minivans/minibuses</a:t>
            </a:r>
            <a:endParaRPr b="1"/>
          </a:p>
        </p:txBody>
      </p:sp>
      <p:sp>
        <p:nvSpPr>
          <p:cNvPr id="150" name="Google Shape;150;p2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endParaRPr b="1">
              <a:solidFill>
                <a:srgbClr val="000000"/>
              </a:solidFill>
            </a:endParaRPr>
          </a:p>
          <a:p>
            <a:pPr marL="0" lvl="0" indent="0" algn="ctr" rtl="0">
              <a:spcBef>
                <a:spcPts val="1200"/>
              </a:spcBef>
              <a:spcAft>
                <a:spcPts val="0"/>
              </a:spcAft>
              <a:buNone/>
            </a:pPr>
            <a:r>
              <a:rPr lang="en" b="1">
                <a:solidFill>
                  <a:srgbClr val="000000"/>
                </a:solidFill>
              </a:rPr>
              <a:t>Regulations &amp; Requirements Can Be Different Based on Who you Ask</a:t>
            </a:r>
            <a:endParaRPr b="1">
              <a:solidFill>
                <a:srgbClr val="000000"/>
              </a:solidFill>
            </a:endParaRPr>
          </a:p>
          <a:p>
            <a:pPr marL="0" lvl="0" indent="0" algn="ctr" rtl="0">
              <a:spcBef>
                <a:spcPts val="1200"/>
              </a:spcBef>
              <a:spcAft>
                <a:spcPts val="0"/>
              </a:spcAft>
              <a:buNone/>
            </a:pPr>
            <a:endParaRPr b="1">
              <a:solidFill>
                <a:srgbClr val="000000"/>
              </a:solidFill>
            </a:endParaRPr>
          </a:p>
          <a:p>
            <a:pPr marL="0" lvl="0" indent="0" algn="ctr" rtl="0">
              <a:spcBef>
                <a:spcPts val="1200"/>
              </a:spcBef>
              <a:spcAft>
                <a:spcPts val="0"/>
              </a:spcAft>
              <a:buNone/>
            </a:pPr>
            <a:r>
              <a:rPr lang="en" b="1">
                <a:solidFill>
                  <a:srgbClr val="000000"/>
                </a:solidFill>
              </a:rPr>
              <a:t>DOE, BMV, State Police &amp; State Law can have different requirements &amp; understanding of the laws</a:t>
            </a:r>
            <a:endParaRPr b="1">
              <a:solidFill>
                <a:srgbClr val="000000"/>
              </a:solidFill>
            </a:endParaRPr>
          </a:p>
          <a:p>
            <a:pPr marL="0" lvl="0" indent="0" algn="ctr" rtl="0">
              <a:spcBef>
                <a:spcPts val="1200"/>
              </a:spcBef>
              <a:spcAft>
                <a:spcPts val="0"/>
              </a:spcAft>
              <a:buNone/>
            </a:pPr>
            <a:endParaRPr b="1">
              <a:solidFill>
                <a:srgbClr val="000000"/>
              </a:solidFill>
            </a:endParaRPr>
          </a:p>
          <a:p>
            <a:pPr marL="0" lvl="0" indent="0" algn="ctr" rtl="0">
              <a:spcBef>
                <a:spcPts val="1200"/>
              </a:spcBef>
              <a:spcAft>
                <a:spcPts val="1200"/>
              </a:spcAft>
              <a:buNone/>
            </a:pPr>
            <a:r>
              <a:rPr lang="en" b="1">
                <a:solidFill>
                  <a:srgbClr val="000000"/>
                </a:solidFill>
              </a:rPr>
              <a:t>KEY:  Based on manufacturing specifications (can’t alter these specifications)</a:t>
            </a:r>
            <a:endParaRPr b="1">
              <a:solidFill>
                <a:srgbClr val="00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2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b="1"/>
              <a:t>Confusion in the Regulations </a:t>
            </a:r>
            <a:endParaRPr b="1"/>
          </a:p>
        </p:txBody>
      </p:sp>
      <p:sp>
        <p:nvSpPr>
          <p:cNvPr id="156" name="Google Shape;156;p29"/>
          <p:cNvSpPr txBox="1">
            <a:spLocks noGrp="1"/>
          </p:cNvSpPr>
          <p:nvPr>
            <p:ph type="body" idx="1"/>
          </p:nvPr>
        </p:nvSpPr>
        <p:spPr>
          <a:xfrm>
            <a:off x="311700" y="1152475"/>
            <a:ext cx="8520600" cy="3820800"/>
          </a:xfrm>
          <a:prstGeom prst="rect">
            <a:avLst/>
          </a:prstGeom>
        </p:spPr>
        <p:txBody>
          <a:bodyPr spcFirstLastPara="1" wrap="square" lIns="91425" tIns="91425" rIns="91425" bIns="91425" anchor="t" anchorCtr="0">
            <a:normAutofit fontScale="70000" lnSpcReduction="20000"/>
          </a:bodyPr>
          <a:lstStyle/>
          <a:p>
            <a:pPr marL="0" lvl="0" indent="0" algn="l" rtl="0">
              <a:spcBef>
                <a:spcPts val="0"/>
              </a:spcBef>
              <a:spcAft>
                <a:spcPts val="0"/>
              </a:spcAft>
              <a:buNone/>
            </a:pPr>
            <a:r>
              <a:rPr lang="en" b="1" u="sng">
                <a:solidFill>
                  <a:schemeClr val="dk1"/>
                </a:solidFill>
              </a:rPr>
              <a:t>*Per federal &amp; state regulations:</a:t>
            </a:r>
            <a:r>
              <a:rPr lang="en" b="1"/>
              <a:t>  </a:t>
            </a:r>
            <a:r>
              <a:rPr lang="en" sz="1700" b="1"/>
              <a:t>NHTSA’s statute defines a “school bus” as any vehicle that is designed for carrying a driver &amp; MORE than 10 passengers and which, NHTSA decides, is likely to be “used significantly” to transport students to or from school or related events </a:t>
            </a:r>
            <a:endParaRPr sz="1700" b="1"/>
          </a:p>
          <a:p>
            <a:pPr marL="0" lvl="0" indent="0" algn="ctr" rtl="0">
              <a:spcBef>
                <a:spcPts val="1200"/>
              </a:spcBef>
              <a:spcAft>
                <a:spcPts val="0"/>
              </a:spcAft>
              <a:buNone/>
            </a:pPr>
            <a:r>
              <a:rPr lang="en" sz="1700" b="1"/>
              <a:t>“School Bus” means CDL with a P &amp; S endorsement </a:t>
            </a:r>
            <a:endParaRPr sz="1700" b="1"/>
          </a:p>
          <a:p>
            <a:pPr marL="0" lvl="0" indent="0" algn="l" rtl="0">
              <a:spcBef>
                <a:spcPts val="1200"/>
              </a:spcBef>
              <a:spcAft>
                <a:spcPts val="0"/>
              </a:spcAft>
              <a:buNone/>
            </a:pPr>
            <a:endParaRPr sz="1700" b="1"/>
          </a:p>
          <a:p>
            <a:pPr marL="0" lvl="0" indent="0" algn="ctr" rtl="0">
              <a:lnSpc>
                <a:spcPct val="120000"/>
              </a:lnSpc>
              <a:spcBef>
                <a:spcPts val="1200"/>
              </a:spcBef>
              <a:spcAft>
                <a:spcPts val="0"/>
              </a:spcAft>
              <a:buClr>
                <a:schemeClr val="dk1"/>
              </a:buClr>
              <a:buSzPct val="64705"/>
              <a:buFont typeface="Arial"/>
              <a:buNone/>
            </a:pPr>
            <a:r>
              <a:rPr lang="en" sz="1700">
                <a:solidFill>
                  <a:srgbClr val="141414"/>
                </a:solidFill>
                <a:highlight>
                  <a:srgbClr val="FFFFFF"/>
                </a:highlight>
              </a:rPr>
              <a:t>Best Practice Listed on Maine Department of Education:</a:t>
            </a:r>
            <a:endParaRPr sz="1700">
              <a:solidFill>
                <a:srgbClr val="141414"/>
              </a:solidFill>
              <a:highlight>
                <a:srgbClr val="FFFFFF"/>
              </a:highlight>
            </a:endParaRPr>
          </a:p>
          <a:p>
            <a:pPr marL="0" lvl="0" indent="0" algn="ctr" rtl="0">
              <a:lnSpc>
                <a:spcPct val="140000"/>
              </a:lnSpc>
              <a:spcBef>
                <a:spcPts val="400"/>
              </a:spcBef>
              <a:spcAft>
                <a:spcPts val="0"/>
              </a:spcAft>
              <a:buNone/>
            </a:pPr>
            <a:r>
              <a:rPr lang="en" sz="1200">
                <a:solidFill>
                  <a:srgbClr val="141414"/>
                </a:solidFill>
                <a:highlight>
                  <a:srgbClr val="FFFFFF"/>
                </a:highlight>
              </a:rPr>
              <a:t>National Congress on School Transportation. "To assure the highest level of safety for children, consistent with the NTSB’s [National Transportation Safety Board] recommendation and 45 CFR 1310, all students transported to and from public and private pre-school programs and school and to related activities shall be transported in school buses as defined in Title 49, CFR Part 571 or in vehicles having passenger crash protection equivalent to school buses, such as multifunction school activity buses (MFSABs)."  </a:t>
            </a:r>
            <a:endParaRPr sz="1200">
              <a:solidFill>
                <a:srgbClr val="141414"/>
              </a:solidFill>
              <a:highlight>
                <a:srgbClr val="FFFFFF"/>
              </a:highlight>
            </a:endParaRPr>
          </a:p>
          <a:p>
            <a:pPr marL="0" lvl="0" indent="0" algn="ctr" rtl="0">
              <a:lnSpc>
                <a:spcPct val="140000"/>
              </a:lnSpc>
              <a:spcBef>
                <a:spcPts val="1200"/>
              </a:spcBef>
              <a:spcAft>
                <a:spcPts val="0"/>
              </a:spcAft>
              <a:buNone/>
            </a:pPr>
            <a:r>
              <a:rPr lang="en" sz="1200">
                <a:solidFill>
                  <a:srgbClr val="141414"/>
                </a:solidFill>
                <a:highlight>
                  <a:srgbClr val="FFFFFF"/>
                </a:highlight>
              </a:rPr>
              <a:t>Source: </a:t>
            </a:r>
            <a:r>
              <a:rPr lang="en" sz="1200" u="sng">
                <a:solidFill>
                  <a:srgbClr val="2A53A6"/>
                </a:solidFill>
                <a:highlight>
                  <a:srgbClr val="FFFFFF"/>
                </a:highlight>
                <a:hlinkClick r:id="rId3">
                  <a:extLst>
                    <a:ext uri="{A12FA001-AC4F-418D-AE19-62706E023703}">
                      <ahyp:hlinkClr xmlns:ahyp="http://schemas.microsoft.com/office/drawing/2018/hyperlinkcolor" val="tx"/>
                    </a:ext>
                  </a:extLst>
                </a:hlinkClick>
              </a:rPr>
              <a:t>National School Transportation Specifications &amp; Procedures</a:t>
            </a:r>
            <a:r>
              <a:rPr lang="en" sz="1200">
                <a:solidFill>
                  <a:srgbClr val="141414"/>
                </a:solidFill>
                <a:highlight>
                  <a:srgbClr val="FFFFFF"/>
                </a:highlight>
              </a:rPr>
              <a:t>, page 126.</a:t>
            </a:r>
            <a:endParaRPr sz="1200">
              <a:solidFill>
                <a:srgbClr val="141414"/>
              </a:solidFill>
              <a:highlight>
                <a:srgbClr val="FFFFFF"/>
              </a:highlight>
            </a:endParaRPr>
          </a:p>
          <a:p>
            <a:pPr marL="0" lvl="0" indent="0" algn="ctr" rtl="0">
              <a:lnSpc>
                <a:spcPct val="140000"/>
              </a:lnSpc>
              <a:spcBef>
                <a:spcPts val="1200"/>
              </a:spcBef>
              <a:spcAft>
                <a:spcPts val="0"/>
              </a:spcAft>
              <a:buClr>
                <a:schemeClr val="dk1"/>
              </a:buClr>
              <a:buSzPct val="91666"/>
              <a:buFont typeface="Arial"/>
              <a:buNone/>
            </a:pPr>
            <a:endParaRPr sz="1200">
              <a:solidFill>
                <a:srgbClr val="141414"/>
              </a:solidFill>
              <a:highlight>
                <a:srgbClr val="FFFFFF"/>
              </a:highlight>
            </a:endParaRPr>
          </a:p>
          <a:p>
            <a:pPr marL="0" lvl="0" indent="0" algn="ctr" rtl="0">
              <a:spcBef>
                <a:spcPts val="1200"/>
              </a:spcBef>
              <a:spcAft>
                <a:spcPts val="0"/>
              </a:spcAft>
              <a:buNone/>
            </a:pPr>
            <a:r>
              <a:rPr lang="en" sz="1700" b="1">
                <a:solidFill>
                  <a:schemeClr val="dk1"/>
                </a:solidFill>
              </a:rPr>
              <a:t>Fed. Regulations state that schools can not purchase or lease 15-passenger vans</a:t>
            </a:r>
            <a:endParaRPr sz="1700" b="1">
              <a:solidFill>
                <a:schemeClr val="dk1"/>
              </a:solidFill>
            </a:endParaRPr>
          </a:p>
          <a:p>
            <a:pPr marL="0" lvl="0" indent="0" algn="ctr" rtl="0">
              <a:spcBef>
                <a:spcPts val="1200"/>
              </a:spcBef>
              <a:spcAft>
                <a:spcPts val="1200"/>
              </a:spcAft>
              <a:buNone/>
            </a:pPr>
            <a:r>
              <a:rPr lang="en" sz="1700" b="1">
                <a:solidFill>
                  <a:schemeClr val="dk1"/>
                </a:solidFill>
              </a:rPr>
              <a:t>Exception:  NHTSA does not regulate a school’s use of a bus to transport children.  Each state has the authority to set its own standards</a:t>
            </a:r>
            <a:endParaRPr sz="1700" b="1">
              <a:solidFill>
                <a:schemeClr val="dk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3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Clr>
                <a:schemeClr val="dk1"/>
              </a:buClr>
              <a:buSzPct val="39285"/>
              <a:buFont typeface="Arial"/>
              <a:buNone/>
            </a:pPr>
            <a:r>
              <a:rPr lang="en" b="1"/>
              <a:t>Confusion in the Regulations</a:t>
            </a:r>
            <a:endParaRPr/>
          </a:p>
        </p:txBody>
      </p:sp>
      <p:sp>
        <p:nvSpPr>
          <p:cNvPr id="162" name="Google Shape;162;p3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77500" lnSpcReduction="10000"/>
          </a:bodyPr>
          <a:lstStyle/>
          <a:p>
            <a:pPr marL="0" lvl="0" indent="0" algn="l" rtl="0">
              <a:spcBef>
                <a:spcPts val="0"/>
              </a:spcBef>
              <a:spcAft>
                <a:spcPts val="0"/>
              </a:spcAft>
              <a:buClr>
                <a:schemeClr val="dk1"/>
              </a:buClr>
              <a:buSzPct val="64705"/>
              <a:buFont typeface="Arial"/>
              <a:buNone/>
            </a:pPr>
            <a:r>
              <a:rPr lang="en" sz="1700" b="1" u="sng">
                <a:solidFill>
                  <a:schemeClr val="dk1"/>
                </a:solidFill>
              </a:rPr>
              <a:t>*State Statute (Title 29-A):</a:t>
            </a:r>
            <a:r>
              <a:rPr lang="en" sz="1700" b="1">
                <a:solidFill>
                  <a:schemeClr val="dk1"/>
                </a:solidFill>
              </a:rPr>
              <a:t>  </a:t>
            </a:r>
            <a:r>
              <a:rPr lang="en" sz="1700" b="1"/>
              <a:t>Provision for a “Multifunction school activity bus”</a:t>
            </a:r>
            <a:endParaRPr sz="1700" b="1"/>
          </a:p>
          <a:p>
            <a:pPr marL="0" lvl="0" indent="0" algn="ctr" rtl="0">
              <a:spcBef>
                <a:spcPts val="1200"/>
              </a:spcBef>
              <a:spcAft>
                <a:spcPts val="0"/>
              </a:spcAft>
              <a:buClr>
                <a:schemeClr val="dk1"/>
              </a:buClr>
              <a:buSzPct val="64705"/>
              <a:buFont typeface="Arial"/>
              <a:buNone/>
            </a:pPr>
            <a:r>
              <a:rPr lang="en" sz="1700" b="1"/>
              <a:t>Defined as Noncommercial motor vehicle designed to carry 15 or fewer passengers including the driver </a:t>
            </a:r>
            <a:endParaRPr sz="1700" b="1"/>
          </a:p>
          <a:p>
            <a:pPr marL="0" lvl="0" indent="0" algn="ctr" rtl="0">
              <a:spcBef>
                <a:spcPts val="1200"/>
              </a:spcBef>
              <a:spcAft>
                <a:spcPts val="0"/>
              </a:spcAft>
              <a:buNone/>
            </a:pPr>
            <a:r>
              <a:rPr lang="en" sz="1700" b="1"/>
              <a:t>Noncommerical means no need for CDL license</a:t>
            </a:r>
            <a:endParaRPr sz="1700" b="1"/>
          </a:p>
          <a:p>
            <a:pPr marL="0" lvl="0" indent="0" algn="ctr" rtl="0">
              <a:spcBef>
                <a:spcPts val="1200"/>
              </a:spcBef>
              <a:spcAft>
                <a:spcPts val="0"/>
              </a:spcAft>
              <a:buNone/>
            </a:pPr>
            <a:r>
              <a:rPr lang="en" sz="1700" b="1"/>
              <a:t>Does have Specifications what the bus looks like - no traffic control requirements</a:t>
            </a:r>
            <a:endParaRPr sz="1700" b="1"/>
          </a:p>
          <a:p>
            <a:pPr marL="0" lvl="0" indent="0" algn="ctr" rtl="0">
              <a:spcBef>
                <a:spcPts val="1200"/>
              </a:spcBef>
              <a:spcAft>
                <a:spcPts val="0"/>
              </a:spcAft>
              <a:buNone/>
            </a:pPr>
            <a:r>
              <a:rPr lang="en" sz="1700" b="1"/>
              <a:t>Can not be used to transport to individual homes or bus stops</a:t>
            </a:r>
            <a:endParaRPr sz="1700" b="1"/>
          </a:p>
          <a:p>
            <a:pPr marL="0" lvl="0" indent="0" algn="ctr" rtl="0">
              <a:spcBef>
                <a:spcPts val="1200"/>
              </a:spcBef>
              <a:spcAft>
                <a:spcPts val="0"/>
              </a:spcAft>
              <a:buClr>
                <a:schemeClr val="dk1"/>
              </a:buClr>
              <a:buSzPct val="64705"/>
              <a:buFont typeface="Arial"/>
              <a:buNone/>
            </a:pPr>
            <a:endParaRPr sz="1700" b="1"/>
          </a:p>
          <a:p>
            <a:pPr marL="0" lvl="0" indent="0" algn="ctr" rtl="0">
              <a:spcBef>
                <a:spcPts val="1200"/>
              </a:spcBef>
              <a:spcAft>
                <a:spcPts val="0"/>
              </a:spcAft>
              <a:buClr>
                <a:schemeClr val="dk1"/>
              </a:buClr>
              <a:buSzPct val="64705"/>
              <a:buFont typeface="Arial"/>
              <a:buNone/>
            </a:pPr>
            <a:r>
              <a:rPr lang="en" sz="1700" b="1">
                <a:solidFill>
                  <a:schemeClr val="dk1"/>
                </a:solidFill>
              </a:rPr>
              <a:t> </a:t>
            </a:r>
            <a:r>
              <a:rPr lang="en" sz="1700" b="1"/>
              <a:t>Need a CDL to operate a vehicle that accommodates 15 or more passengers</a:t>
            </a:r>
            <a:endParaRPr sz="1700" b="1"/>
          </a:p>
          <a:p>
            <a:pPr marL="0" lvl="0" indent="0" algn="ctr" rtl="0">
              <a:spcBef>
                <a:spcPts val="1200"/>
              </a:spcBef>
              <a:spcAft>
                <a:spcPts val="0"/>
              </a:spcAft>
              <a:buClr>
                <a:schemeClr val="dk1"/>
              </a:buClr>
              <a:buSzPct val="64705"/>
              <a:buFont typeface="Arial"/>
              <a:buNone/>
            </a:pPr>
            <a:r>
              <a:rPr lang="en" sz="1700" b="1"/>
              <a:t>Based on Manufacturing Specifications</a:t>
            </a:r>
            <a:endParaRPr sz="1700" b="1"/>
          </a:p>
          <a:p>
            <a:pPr marL="0" lvl="0" indent="0" algn="ctr" rtl="0">
              <a:spcBef>
                <a:spcPts val="1200"/>
              </a:spcBef>
              <a:spcAft>
                <a:spcPts val="1200"/>
              </a:spcAft>
              <a:buClr>
                <a:schemeClr val="dk1"/>
              </a:buClr>
              <a:buSzPct val="64705"/>
              <a:buFont typeface="Arial"/>
              <a:buNone/>
            </a:pPr>
            <a:r>
              <a:rPr lang="en" sz="1700" b="1"/>
              <a:t>Private Schools have different requirements as long as it’s operated w/ public funds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3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b="1"/>
              <a:t>Special Endorsement</a:t>
            </a:r>
            <a:endParaRPr b="1"/>
          </a:p>
        </p:txBody>
      </p:sp>
      <p:sp>
        <p:nvSpPr>
          <p:cNvPr id="168" name="Google Shape;168;p3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b="1" u="sng">
                <a:solidFill>
                  <a:schemeClr val="dk1"/>
                </a:solidFill>
              </a:rPr>
              <a:t>On the CDL State Application through the BMV:</a:t>
            </a:r>
            <a:endParaRPr b="1" u="sng">
              <a:solidFill>
                <a:schemeClr val="dk1"/>
              </a:solidFill>
            </a:endParaRPr>
          </a:p>
          <a:p>
            <a:pPr marL="0" lvl="0" indent="0" algn="ctr" rtl="0">
              <a:spcBef>
                <a:spcPts val="1200"/>
              </a:spcBef>
              <a:spcAft>
                <a:spcPts val="0"/>
              </a:spcAft>
              <a:buNone/>
            </a:pPr>
            <a:endParaRPr b="1"/>
          </a:p>
          <a:p>
            <a:pPr marL="0" lvl="0" indent="0" algn="ctr" rtl="0">
              <a:spcBef>
                <a:spcPts val="1200"/>
              </a:spcBef>
              <a:spcAft>
                <a:spcPts val="0"/>
              </a:spcAft>
              <a:buNone/>
            </a:pPr>
            <a:r>
              <a:rPr lang="en" b="1"/>
              <a:t>3 Endorsement (Cost is $20.00)</a:t>
            </a:r>
            <a:endParaRPr b="1"/>
          </a:p>
          <a:p>
            <a:pPr marL="0" lvl="0" indent="0" algn="ctr" rtl="0">
              <a:spcBef>
                <a:spcPts val="1200"/>
              </a:spcBef>
              <a:spcAft>
                <a:spcPts val="0"/>
              </a:spcAft>
              <a:buNone/>
            </a:pPr>
            <a:endParaRPr b="1"/>
          </a:p>
          <a:p>
            <a:pPr marL="0" lvl="0" indent="0" algn="ctr" rtl="0">
              <a:spcBef>
                <a:spcPts val="1200"/>
              </a:spcBef>
              <a:spcAft>
                <a:spcPts val="1200"/>
              </a:spcAft>
              <a:buNone/>
            </a:pPr>
            <a:r>
              <a:rPr lang="en" b="1"/>
              <a:t>SCHOOL BUS:  designed to carry 15 passengers or less including the driver.  Commercial driver’s license not required.  Must be 21 and skill &amp; road test required</a:t>
            </a:r>
            <a:endParaRPr b="1"/>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pic>
        <p:nvPicPr>
          <p:cNvPr id="60" name="Google Shape;60;p14"/>
          <p:cNvPicPr preferRelativeResize="0"/>
          <p:nvPr/>
        </p:nvPicPr>
        <p:blipFill>
          <a:blip r:embed="rId3">
            <a:alphaModFix/>
          </a:blip>
          <a:stretch>
            <a:fillRect/>
          </a:stretch>
        </p:blipFill>
        <p:spPr>
          <a:xfrm>
            <a:off x="1251000" y="126350"/>
            <a:ext cx="5857875" cy="895350"/>
          </a:xfrm>
          <a:prstGeom prst="rect">
            <a:avLst/>
          </a:prstGeom>
          <a:noFill/>
          <a:ln>
            <a:noFill/>
          </a:ln>
        </p:spPr>
      </p:pic>
      <p:pic>
        <p:nvPicPr>
          <p:cNvPr id="61" name="Google Shape;61;p14"/>
          <p:cNvPicPr preferRelativeResize="0"/>
          <p:nvPr/>
        </p:nvPicPr>
        <p:blipFill>
          <a:blip r:embed="rId4">
            <a:alphaModFix/>
          </a:blip>
          <a:stretch>
            <a:fillRect/>
          </a:stretch>
        </p:blipFill>
        <p:spPr>
          <a:xfrm>
            <a:off x="80650" y="1178951"/>
            <a:ext cx="8198600" cy="1898300"/>
          </a:xfrm>
          <a:prstGeom prst="rect">
            <a:avLst/>
          </a:prstGeom>
          <a:noFill/>
          <a:ln>
            <a:noFill/>
          </a:ln>
        </p:spPr>
      </p:pic>
      <p:pic>
        <p:nvPicPr>
          <p:cNvPr id="62" name="Google Shape;62;p14"/>
          <p:cNvPicPr preferRelativeResize="0"/>
          <p:nvPr/>
        </p:nvPicPr>
        <p:blipFill>
          <a:blip r:embed="rId5">
            <a:alphaModFix/>
          </a:blip>
          <a:stretch>
            <a:fillRect/>
          </a:stretch>
        </p:blipFill>
        <p:spPr>
          <a:xfrm>
            <a:off x="1381663" y="3234500"/>
            <a:ext cx="5596574" cy="149742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fade thruBlk="1"/>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3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t>Adding to your workforce</a:t>
            </a:r>
            <a:endParaRPr b="1"/>
          </a:p>
        </p:txBody>
      </p:sp>
      <p:sp>
        <p:nvSpPr>
          <p:cNvPr id="174" name="Google Shape;174;p3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Clr>
                <a:schemeClr val="dk1"/>
              </a:buClr>
              <a:buSzPts val="1800"/>
              <a:buChar char="➢"/>
            </a:pPr>
            <a:r>
              <a:rPr lang="en" b="1">
                <a:solidFill>
                  <a:schemeClr val="dk1"/>
                </a:solidFill>
              </a:rPr>
              <a:t>Having someone to train bus drivers</a:t>
            </a:r>
            <a:endParaRPr b="1">
              <a:solidFill>
                <a:schemeClr val="dk1"/>
              </a:solidFill>
            </a:endParaRPr>
          </a:p>
          <a:p>
            <a:pPr marL="457200" lvl="0" indent="-342900" algn="l" rtl="0">
              <a:spcBef>
                <a:spcPts val="0"/>
              </a:spcBef>
              <a:spcAft>
                <a:spcPts val="0"/>
              </a:spcAft>
              <a:buClr>
                <a:schemeClr val="dk1"/>
              </a:buClr>
              <a:buSzPts val="1800"/>
              <a:buChar char="➢"/>
            </a:pPr>
            <a:r>
              <a:rPr lang="en" b="1">
                <a:solidFill>
                  <a:schemeClr val="dk1"/>
                </a:solidFill>
              </a:rPr>
              <a:t>Offering referral bonuses</a:t>
            </a:r>
            <a:endParaRPr b="1">
              <a:solidFill>
                <a:schemeClr val="dk1"/>
              </a:solidFill>
            </a:endParaRPr>
          </a:p>
          <a:p>
            <a:pPr marL="457200" lvl="0" indent="-342900" algn="l" rtl="0">
              <a:spcBef>
                <a:spcPts val="0"/>
              </a:spcBef>
              <a:spcAft>
                <a:spcPts val="0"/>
              </a:spcAft>
              <a:buClr>
                <a:schemeClr val="dk1"/>
              </a:buClr>
              <a:buSzPts val="1800"/>
              <a:buChar char="➢"/>
            </a:pPr>
            <a:r>
              <a:rPr lang="en" b="1">
                <a:solidFill>
                  <a:schemeClr val="dk1"/>
                </a:solidFill>
              </a:rPr>
              <a:t>Offering sign-on bonuses</a:t>
            </a:r>
            <a:endParaRPr b="1">
              <a:solidFill>
                <a:schemeClr val="dk1"/>
              </a:solidFill>
            </a:endParaRPr>
          </a:p>
          <a:p>
            <a:pPr marL="457200" lvl="0" indent="-342900" algn="l" rtl="0">
              <a:spcBef>
                <a:spcPts val="0"/>
              </a:spcBef>
              <a:spcAft>
                <a:spcPts val="0"/>
              </a:spcAft>
              <a:buClr>
                <a:schemeClr val="dk1"/>
              </a:buClr>
              <a:buSzPts val="1800"/>
              <a:buChar char="➢"/>
            </a:pPr>
            <a:r>
              <a:rPr lang="en" b="1">
                <a:solidFill>
                  <a:schemeClr val="dk1"/>
                </a:solidFill>
              </a:rPr>
              <a:t>School districts have a pay to learn programs, districts cover the fee</a:t>
            </a:r>
            <a:endParaRPr b="1">
              <a:solidFill>
                <a:schemeClr val="dk1"/>
              </a:solidFill>
            </a:endParaRPr>
          </a:p>
          <a:p>
            <a:pPr marL="457200" lvl="0" indent="-342900" algn="l" rtl="0">
              <a:spcBef>
                <a:spcPts val="0"/>
              </a:spcBef>
              <a:spcAft>
                <a:spcPts val="0"/>
              </a:spcAft>
              <a:buClr>
                <a:schemeClr val="dk1"/>
              </a:buClr>
              <a:buSzPts val="1800"/>
              <a:buChar char="➢"/>
            </a:pPr>
            <a:r>
              <a:rPr lang="en" b="1">
                <a:solidFill>
                  <a:schemeClr val="dk1"/>
                </a:solidFill>
              </a:rPr>
              <a:t>Regional tech programs offering CDL to students, this is our future drivers</a:t>
            </a:r>
            <a:endParaRPr b="1">
              <a:solidFill>
                <a:schemeClr val="dk1"/>
              </a:solidFill>
            </a:endParaRPr>
          </a:p>
          <a:p>
            <a:pPr marL="457200" lvl="0" indent="-342900" algn="l" rtl="0">
              <a:spcBef>
                <a:spcPts val="0"/>
              </a:spcBef>
              <a:spcAft>
                <a:spcPts val="0"/>
              </a:spcAft>
              <a:buClr>
                <a:schemeClr val="dk1"/>
              </a:buClr>
              <a:buSzPts val="1800"/>
              <a:buChar char="➢"/>
            </a:pPr>
            <a:r>
              <a:rPr lang="en" b="1">
                <a:solidFill>
                  <a:schemeClr val="dk1"/>
                </a:solidFill>
              </a:rPr>
              <a:t>Adult Ed. in conjunction with tech programs offer course for adults</a:t>
            </a:r>
            <a:endParaRPr b="1">
              <a:solidFill>
                <a:schemeClr val="dk1"/>
              </a:solidFill>
            </a:endParaRPr>
          </a:p>
          <a:p>
            <a:pPr marL="457200" lvl="0" indent="-342900" algn="l" rtl="0">
              <a:spcBef>
                <a:spcPts val="0"/>
              </a:spcBef>
              <a:spcAft>
                <a:spcPts val="0"/>
              </a:spcAft>
              <a:buClr>
                <a:schemeClr val="dk1"/>
              </a:buClr>
              <a:buSzPts val="1800"/>
              <a:buChar char="➢"/>
            </a:pPr>
            <a:r>
              <a:rPr lang="en" b="1">
                <a:solidFill>
                  <a:schemeClr val="dk1"/>
                </a:solidFill>
              </a:rPr>
              <a:t>Signs up at the school and announcements at games to help recruit</a:t>
            </a:r>
            <a:endParaRPr b="1">
              <a:solidFill>
                <a:schemeClr val="dk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3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	In Closing</a:t>
            </a:r>
            <a:endParaRPr/>
          </a:p>
        </p:txBody>
      </p:sp>
      <p:sp>
        <p:nvSpPr>
          <p:cNvPr id="180" name="Google Shape;180;p3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b="1">
                <a:solidFill>
                  <a:schemeClr val="dk1"/>
                </a:solidFill>
              </a:rPr>
              <a:t>What is your district doing to help curb this problem?</a:t>
            </a:r>
            <a:endParaRPr b="1">
              <a:solidFill>
                <a:schemeClr val="dk1"/>
              </a:solidFill>
            </a:endParaRPr>
          </a:p>
          <a:p>
            <a:pPr marL="0" lvl="0" indent="0" algn="l" rtl="0">
              <a:spcBef>
                <a:spcPts val="1200"/>
              </a:spcBef>
              <a:spcAft>
                <a:spcPts val="1200"/>
              </a:spcAft>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pic>
        <p:nvPicPr>
          <p:cNvPr id="67" name="Google Shape;67;p15"/>
          <p:cNvPicPr preferRelativeResize="0"/>
          <p:nvPr/>
        </p:nvPicPr>
        <p:blipFill>
          <a:blip r:embed="rId3">
            <a:alphaModFix/>
          </a:blip>
          <a:stretch>
            <a:fillRect/>
          </a:stretch>
        </p:blipFill>
        <p:spPr>
          <a:xfrm>
            <a:off x="152400" y="152400"/>
            <a:ext cx="5802599" cy="1651575"/>
          </a:xfrm>
          <a:prstGeom prst="rect">
            <a:avLst/>
          </a:prstGeom>
          <a:noFill/>
          <a:ln>
            <a:noFill/>
          </a:ln>
        </p:spPr>
      </p:pic>
      <p:pic>
        <p:nvPicPr>
          <p:cNvPr id="68" name="Google Shape;68;p15"/>
          <p:cNvPicPr preferRelativeResize="0"/>
          <p:nvPr/>
        </p:nvPicPr>
        <p:blipFill>
          <a:blip r:embed="rId4">
            <a:alphaModFix/>
          </a:blip>
          <a:stretch>
            <a:fillRect/>
          </a:stretch>
        </p:blipFill>
        <p:spPr>
          <a:xfrm>
            <a:off x="152400" y="1725550"/>
            <a:ext cx="8839199" cy="846208"/>
          </a:xfrm>
          <a:prstGeom prst="rect">
            <a:avLst/>
          </a:prstGeom>
          <a:noFill/>
          <a:ln>
            <a:noFill/>
          </a:ln>
        </p:spPr>
      </p:pic>
      <p:pic>
        <p:nvPicPr>
          <p:cNvPr id="69" name="Google Shape;69;p15"/>
          <p:cNvPicPr preferRelativeResize="0"/>
          <p:nvPr/>
        </p:nvPicPr>
        <p:blipFill>
          <a:blip r:embed="rId5">
            <a:alphaModFix/>
          </a:blip>
          <a:stretch>
            <a:fillRect/>
          </a:stretch>
        </p:blipFill>
        <p:spPr>
          <a:xfrm>
            <a:off x="152400" y="2724159"/>
            <a:ext cx="3903723" cy="2266942"/>
          </a:xfrm>
          <a:prstGeom prst="rect">
            <a:avLst/>
          </a:prstGeom>
          <a:noFill/>
          <a:ln>
            <a:noFill/>
          </a:ln>
        </p:spPr>
      </p:pic>
      <p:pic>
        <p:nvPicPr>
          <p:cNvPr id="70" name="Google Shape;70;p15"/>
          <p:cNvPicPr preferRelativeResize="0"/>
          <p:nvPr/>
        </p:nvPicPr>
        <p:blipFill>
          <a:blip r:embed="rId6">
            <a:alphaModFix/>
          </a:blip>
          <a:stretch>
            <a:fillRect/>
          </a:stretch>
        </p:blipFill>
        <p:spPr>
          <a:xfrm>
            <a:off x="4208523" y="2724159"/>
            <a:ext cx="4783077" cy="218357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pic>
        <p:nvPicPr>
          <p:cNvPr id="75" name="Google Shape;75;p16"/>
          <p:cNvPicPr preferRelativeResize="0"/>
          <p:nvPr/>
        </p:nvPicPr>
        <p:blipFill>
          <a:blip r:embed="rId3">
            <a:alphaModFix/>
          </a:blip>
          <a:stretch>
            <a:fillRect/>
          </a:stretch>
        </p:blipFill>
        <p:spPr>
          <a:xfrm>
            <a:off x="152400" y="152400"/>
            <a:ext cx="8839201" cy="1411900"/>
          </a:xfrm>
          <a:prstGeom prst="rect">
            <a:avLst/>
          </a:prstGeom>
          <a:noFill/>
          <a:ln>
            <a:noFill/>
          </a:ln>
        </p:spPr>
      </p:pic>
      <p:pic>
        <p:nvPicPr>
          <p:cNvPr id="76" name="Google Shape;76;p16"/>
          <p:cNvPicPr preferRelativeResize="0"/>
          <p:nvPr/>
        </p:nvPicPr>
        <p:blipFill>
          <a:blip r:embed="rId4">
            <a:alphaModFix/>
          </a:blip>
          <a:stretch>
            <a:fillRect/>
          </a:stretch>
        </p:blipFill>
        <p:spPr>
          <a:xfrm>
            <a:off x="1892950" y="3785800"/>
            <a:ext cx="7251051" cy="1308275"/>
          </a:xfrm>
          <a:prstGeom prst="rect">
            <a:avLst/>
          </a:prstGeom>
          <a:noFill/>
          <a:ln>
            <a:noFill/>
          </a:ln>
        </p:spPr>
      </p:pic>
      <p:pic>
        <p:nvPicPr>
          <p:cNvPr id="77" name="Google Shape;77;p16"/>
          <p:cNvPicPr preferRelativeResize="0"/>
          <p:nvPr/>
        </p:nvPicPr>
        <p:blipFill>
          <a:blip r:embed="rId5">
            <a:alphaModFix/>
          </a:blip>
          <a:stretch>
            <a:fillRect/>
          </a:stretch>
        </p:blipFill>
        <p:spPr>
          <a:xfrm>
            <a:off x="63275" y="1757750"/>
            <a:ext cx="1995075" cy="2647100"/>
          </a:xfrm>
          <a:prstGeom prst="rect">
            <a:avLst/>
          </a:prstGeom>
          <a:noFill/>
          <a:ln>
            <a:noFill/>
          </a:ln>
        </p:spPr>
      </p:pic>
      <p:pic>
        <p:nvPicPr>
          <p:cNvPr id="78" name="Google Shape;78;p16"/>
          <p:cNvPicPr preferRelativeResize="0"/>
          <p:nvPr/>
        </p:nvPicPr>
        <p:blipFill>
          <a:blip r:embed="rId6">
            <a:alphaModFix/>
          </a:blip>
          <a:stretch>
            <a:fillRect/>
          </a:stretch>
        </p:blipFill>
        <p:spPr>
          <a:xfrm>
            <a:off x="2234925" y="1132250"/>
            <a:ext cx="6756676" cy="1059550"/>
          </a:xfrm>
          <a:prstGeom prst="rect">
            <a:avLst/>
          </a:prstGeom>
          <a:noFill/>
          <a:ln>
            <a:noFill/>
          </a:ln>
        </p:spPr>
      </p:pic>
      <p:pic>
        <p:nvPicPr>
          <p:cNvPr id="79" name="Google Shape;79;p16"/>
          <p:cNvPicPr preferRelativeResize="0"/>
          <p:nvPr/>
        </p:nvPicPr>
        <p:blipFill>
          <a:blip r:embed="rId7">
            <a:alphaModFix/>
          </a:blip>
          <a:stretch>
            <a:fillRect/>
          </a:stretch>
        </p:blipFill>
        <p:spPr>
          <a:xfrm>
            <a:off x="2598125" y="2191800"/>
            <a:ext cx="5933525" cy="17071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t>WHY are we having this dilemma?</a:t>
            </a:r>
            <a:endParaRPr b="1"/>
          </a:p>
        </p:txBody>
      </p:sp>
      <p:sp>
        <p:nvSpPr>
          <p:cNvPr id="85" name="Google Shape;85;p1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47500" lnSpcReduction="20000"/>
          </a:bodyPr>
          <a:lstStyle/>
          <a:p>
            <a:pPr marL="457200" lvl="0" indent="-348701" algn="l" rtl="0">
              <a:spcBef>
                <a:spcPts val="0"/>
              </a:spcBef>
              <a:spcAft>
                <a:spcPts val="0"/>
              </a:spcAft>
              <a:buClr>
                <a:schemeClr val="dk1"/>
              </a:buClr>
              <a:buSzPct val="100000"/>
              <a:buChar char="●"/>
            </a:pPr>
            <a:r>
              <a:rPr lang="en" sz="3981" b="1">
                <a:solidFill>
                  <a:schemeClr val="dk1"/>
                </a:solidFill>
              </a:rPr>
              <a:t>More bus drivers retiring</a:t>
            </a:r>
            <a:endParaRPr sz="3981" b="1">
              <a:solidFill>
                <a:schemeClr val="dk1"/>
              </a:solidFill>
            </a:endParaRPr>
          </a:p>
          <a:p>
            <a:pPr marL="457200" lvl="0" indent="-348701" algn="l" rtl="0">
              <a:spcBef>
                <a:spcPts val="0"/>
              </a:spcBef>
              <a:spcAft>
                <a:spcPts val="0"/>
              </a:spcAft>
              <a:buClr>
                <a:schemeClr val="dk1"/>
              </a:buClr>
              <a:buSzPct val="100000"/>
              <a:buChar char="●"/>
            </a:pPr>
            <a:r>
              <a:rPr lang="en" sz="3981" b="1">
                <a:solidFill>
                  <a:schemeClr val="dk1"/>
                </a:solidFill>
              </a:rPr>
              <a:t>Low wages</a:t>
            </a:r>
            <a:endParaRPr sz="3981" b="1">
              <a:solidFill>
                <a:schemeClr val="dk1"/>
              </a:solidFill>
            </a:endParaRPr>
          </a:p>
          <a:p>
            <a:pPr marL="457200" lvl="0" indent="-348701" algn="l" rtl="0">
              <a:spcBef>
                <a:spcPts val="0"/>
              </a:spcBef>
              <a:spcAft>
                <a:spcPts val="0"/>
              </a:spcAft>
              <a:buClr>
                <a:schemeClr val="dk1"/>
              </a:buClr>
              <a:buSzPct val="100000"/>
              <a:buChar char="●"/>
            </a:pPr>
            <a:r>
              <a:rPr lang="en" sz="3981" b="1">
                <a:solidFill>
                  <a:schemeClr val="dk1"/>
                </a:solidFill>
              </a:rPr>
              <a:t>Trips are long and take away from family time</a:t>
            </a:r>
            <a:endParaRPr sz="3981" b="1">
              <a:solidFill>
                <a:schemeClr val="dk1"/>
              </a:solidFill>
            </a:endParaRPr>
          </a:p>
          <a:p>
            <a:pPr marL="457200" lvl="0" indent="-348701" algn="l" rtl="0">
              <a:spcBef>
                <a:spcPts val="0"/>
              </a:spcBef>
              <a:spcAft>
                <a:spcPts val="0"/>
              </a:spcAft>
              <a:buClr>
                <a:schemeClr val="dk1"/>
              </a:buClr>
              <a:buSzPct val="100000"/>
              <a:buChar char="●"/>
            </a:pPr>
            <a:r>
              <a:rPr lang="en" sz="3981" b="1">
                <a:solidFill>
                  <a:schemeClr val="dk1"/>
                </a:solidFill>
              </a:rPr>
              <a:t>Lack of qualified people to drive</a:t>
            </a:r>
            <a:endParaRPr sz="3981" b="1">
              <a:solidFill>
                <a:schemeClr val="dk1"/>
              </a:solidFill>
            </a:endParaRPr>
          </a:p>
          <a:p>
            <a:pPr marL="457200" lvl="0" indent="-348701" algn="l" rtl="0">
              <a:spcBef>
                <a:spcPts val="0"/>
              </a:spcBef>
              <a:spcAft>
                <a:spcPts val="0"/>
              </a:spcAft>
              <a:buClr>
                <a:schemeClr val="dk1"/>
              </a:buClr>
              <a:buSzPct val="100000"/>
              <a:buChar char="●"/>
            </a:pPr>
            <a:r>
              <a:rPr lang="en" sz="3981" b="1">
                <a:solidFill>
                  <a:schemeClr val="dk1"/>
                </a:solidFill>
              </a:rPr>
              <a:t>Candidates not able to pass a drug test </a:t>
            </a:r>
            <a:endParaRPr sz="3981" b="1">
              <a:solidFill>
                <a:schemeClr val="dk1"/>
              </a:solidFill>
            </a:endParaRPr>
          </a:p>
          <a:p>
            <a:pPr marL="457200" lvl="0" indent="-348701" algn="l" rtl="0">
              <a:spcBef>
                <a:spcPts val="0"/>
              </a:spcBef>
              <a:spcAft>
                <a:spcPts val="0"/>
              </a:spcAft>
              <a:buClr>
                <a:schemeClr val="dk1"/>
              </a:buClr>
              <a:buSzPct val="100000"/>
              <a:buChar char="●"/>
            </a:pPr>
            <a:r>
              <a:rPr lang="en" sz="3981" b="1">
                <a:solidFill>
                  <a:schemeClr val="dk1"/>
                </a:solidFill>
              </a:rPr>
              <a:t>Training; quality, availability, and cost</a:t>
            </a:r>
            <a:endParaRPr sz="3981" b="1">
              <a:solidFill>
                <a:schemeClr val="dk1"/>
              </a:solidFill>
            </a:endParaRPr>
          </a:p>
          <a:p>
            <a:pPr marL="457200" lvl="0" indent="-348701" algn="l" rtl="0">
              <a:spcBef>
                <a:spcPts val="0"/>
              </a:spcBef>
              <a:spcAft>
                <a:spcPts val="0"/>
              </a:spcAft>
              <a:buClr>
                <a:schemeClr val="dk1"/>
              </a:buClr>
              <a:buSzPct val="100000"/>
              <a:buChar char="●"/>
            </a:pPr>
            <a:r>
              <a:rPr lang="en" sz="3981" b="1">
                <a:solidFill>
                  <a:schemeClr val="dk1"/>
                </a:solidFill>
              </a:rPr>
              <a:t>Hiring and retaining</a:t>
            </a:r>
            <a:endParaRPr sz="3981" b="1">
              <a:solidFill>
                <a:schemeClr val="dk1"/>
              </a:solidFill>
            </a:endParaRPr>
          </a:p>
          <a:p>
            <a:pPr marL="457200" lvl="0" indent="-348701" algn="l" rtl="0">
              <a:spcBef>
                <a:spcPts val="0"/>
              </a:spcBef>
              <a:spcAft>
                <a:spcPts val="0"/>
              </a:spcAft>
              <a:buClr>
                <a:schemeClr val="dk1"/>
              </a:buClr>
              <a:buSzPct val="100000"/>
              <a:buChar char="●"/>
            </a:pPr>
            <a:r>
              <a:rPr lang="en" sz="3981" b="1">
                <a:solidFill>
                  <a:schemeClr val="dk1"/>
                </a:solidFill>
              </a:rPr>
              <a:t>Part time staff don’t receive benefits </a:t>
            </a:r>
            <a:endParaRPr sz="3981" b="1">
              <a:solidFill>
                <a:schemeClr val="dk1"/>
              </a:solidFill>
            </a:endParaRPr>
          </a:p>
          <a:p>
            <a:pPr marL="457200" lvl="0" indent="-348701" algn="l" rtl="0">
              <a:spcBef>
                <a:spcPts val="0"/>
              </a:spcBef>
              <a:spcAft>
                <a:spcPts val="0"/>
              </a:spcAft>
              <a:buClr>
                <a:schemeClr val="dk1"/>
              </a:buClr>
              <a:buSzPct val="100000"/>
              <a:buChar char="●"/>
            </a:pPr>
            <a:r>
              <a:rPr lang="en" sz="3981" b="1">
                <a:solidFill>
                  <a:schemeClr val="dk1"/>
                </a:solidFill>
              </a:rPr>
              <a:t>More extracurricular activities in our schools</a:t>
            </a:r>
            <a:endParaRPr sz="3981" b="1">
              <a:solidFill>
                <a:schemeClr val="dk1"/>
              </a:solidFill>
            </a:endParaRPr>
          </a:p>
          <a:p>
            <a:pPr marL="457200" lvl="0" indent="0" algn="l" rtl="0">
              <a:spcBef>
                <a:spcPts val="1200"/>
              </a:spcBef>
              <a:spcAft>
                <a:spcPts val="0"/>
              </a:spcAft>
              <a:buNone/>
            </a:pPr>
            <a:endParaRPr b="1">
              <a:solidFill>
                <a:schemeClr val="dk1"/>
              </a:solidFill>
            </a:endParaRPr>
          </a:p>
          <a:p>
            <a:pPr marL="0" lvl="0" indent="0" algn="l" rtl="0">
              <a:spcBef>
                <a:spcPts val="1200"/>
              </a:spcBef>
              <a:spcAft>
                <a:spcPts val="1200"/>
              </a:spcAft>
              <a:buNone/>
            </a:pPr>
            <a:endParaRPr b="1">
              <a:solidFill>
                <a:schemeClr val="dk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Requirements to Drive a Bus	</a:t>
            </a:r>
            <a:endParaRPr/>
          </a:p>
        </p:txBody>
      </p:sp>
      <p:sp>
        <p:nvSpPr>
          <p:cNvPr id="91" name="Google Shape;91;p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endParaRPr>
              <a:solidFill>
                <a:schemeClr val="dk1"/>
              </a:solidFill>
            </a:endParaRPr>
          </a:p>
          <a:p>
            <a:pPr marL="0" lvl="0" indent="0" algn="ctr" rtl="0">
              <a:spcBef>
                <a:spcPts val="1200"/>
              </a:spcBef>
              <a:spcAft>
                <a:spcPts val="0"/>
              </a:spcAft>
              <a:buNone/>
            </a:pPr>
            <a:r>
              <a:rPr lang="en">
                <a:solidFill>
                  <a:schemeClr val="dk1"/>
                </a:solidFill>
              </a:rPr>
              <a:t>CDL License </a:t>
            </a:r>
            <a:endParaRPr>
              <a:solidFill>
                <a:schemeClr val="dk1"/>
              </a:solidFill>
            </a:endParaRPr>
          </a:p>
          <a:p>
            <a:pPr marL="0" lvl="0" indent="0" algn="ctr" rtl="0">
              <a:spcBef>
                <a:spcPts val="1200"/>
              </a:spcBef>
              <a:spcAft>
                <a:spcPts val="0"/>
              </a:spcAft>
              <a:buNone/>
            </a:pPr>
            <a:r>
              <a:rPr lang="en">
                <a:solidFill>
                  <a:schemeClr val="dk1"/>
                </a:solidFill>
              </a:rPr>
              <a:t>With a </a:t>
            </a:r>
            <a:endParaRPr>
              <a:solidFill>
                <a:schemeClr val="dk1"/>
              </a:solidFill>
            </a:endParaRPr>
          </a:p>
          <a:p>
            <a:pPr marL="0" lvl="0" indent="0" algn="ctr" rtl="0">
              <a:spcBef>
                <a:spcPts val="1200"/>
              </a:spcBef>
              <a:spcAft>
                <a:spcPts val="0"/>
              </a:spcAft>
              <a:buNone/>
            </a:pPr>
            <a:r>
              <a:rPr lang="en">
                <a:solidFill>
                  <a:schemeClr val="dk1"/>
                </a:solidFill>
              </a:rPr>
              <a:t>Passenger (P) Endorsement</a:t>
            </a:r>
            <a:endParaRPr>
              <a:solidFill>
                <a:schemeClr val="dk1"/>
              </a:solidFill>
            </a:endParaRPr>
          </a:p>
          <a:p>
            <a:pPr marL="0" lvl="0" indent="0" algn="ctr" rtl="0">
              <a:spcBef>
                <a:spcPts val="1200"/>
              </a:spcBef>
              <a:spcAft>
                <a:spcPts val="0"/>
              </a:spcAft>
              <a:buNone/>
            </a:pPr>
            <a:r>
              <a:rPr lang="en">
                <a:solidFill>
                  <a:schemeClr val="dk1"/>
                </a:solidFill>
              </a:rPr>
              <a:t>&amp; </a:t>
            </a:r>
            <a:endParaRPr>
              <a:solidFill>
                <a:schemeClr val="dk1"/>
              </a:solidFill>
            </a:endParaRPr>
          </a:p>
          <a:p>
            <a:pPr marL="0" lvl="0" indent="0" algn="ctr" rtl="0">
              <a:spcBef>
                <a:spcPts val="1200"/>
              </a:spcBef>
              <a:spcAft>
                <a:spcPts val="1200"/>
              </a:spcAft>
              <a:buNone/>
            </a:pPr>
            <a:r>
              <a:rPr lang="en">
                <a:solidFill>
                  <a:schemeClr val="dk1"/>
                </a:solidFill>
              </a:rPr>
              <a:t>School Bus (S) Endorsement</a:t>
            </a:r>
            <a:endParaRPr>
              <a:solidFill>
                <a:schemeClr val="dk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b="1"/>
              <a:t>Steps to Get Certified to Drive a Bus</a:t>
            </a:r>
            <a:endParaRPr b="1"/>
          </a:p>
        </p:txBody>
      </p:sp>
      <p:sp>
        <p:nvSpPr>
          <p:cNvPr id="97" name="Google Shape;97;p1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92500" lnSpcReduction="10000"/>
          </a:bodyPr>
          <a:lstStyle/>
          <a:p>
            <a:pPr marL="457200" lvl="0" indent="-334327" algn="l" rtl="0">
              <a:spcBef>
                <a:spcPts val="0"/>
              </a:spcBef>
              <a:spcAft>
                <a:spcPts val="0"/>
              </a:spcAft>
              <a:buClr>
                <a:schemeClr val="dk1"/>
              </a:buClr>
              <a:buSzPct val="100000"/>
              <a:buChar char="●"/>
            </a:pPr>
            <a:r>
              <a:rPr lang="en" b="1">
                <a:solidFill>
                  <a:schemeClr val="dk1"/>
                </a:solidFill>
              </a:rPr>
              <a:t>Get your permits (CDL with P &amp; S Endorsements) through 3 written tests at the DMV (there is a study book for this test)</a:t>
            </a:r>
            <a:endParaRPr b="1">
              <a:solidFill>
                <a:schemeClr val="dk1"/>
              </a:solidFill>
            </a:endParaRPr>
          </a:p>
          <a:p>
            <a:pPr marL="914400" lvl="1" indent="-310832" algn="l" rtl="0">
              <a:spcBef>
                <a:spcPts val="0"/>
              </a:spcBef>
              <a:spcAft>
                <a:spcPts val="0"/>
              </a:spcAft>
              <a:buClr>
                <a:schemeClr val="dk1"/>
              </a:buClr>
              <a:buSzPct val="100000"/>
              <a:buChar char="○"/>
            </a:pPr>
            <a:r>
              <a:rPr lang="en">
                <a:solidFill>
                  <a:schemeClr val="dk1"/>
                </a:solidFill>
              </a:rPr>
              <a:t>Must have a valid license to sit for your CDL permit test (minimum of 1 year) &amp; 21 yrs old</a:t>
            </a:r>
            <a:endParaRPr>
              <a:solidFill>
                <a:schemeClr val="dk1"/>
              </a:solidFill>
            </a:endParaRPr>
          </a:p>
          <a:p>
            <a:pPr marL="457200" lvl="0" indent="-334327" algn="l" rtl="0">
              <a:spcBef>
                <a:spcPts val="0"/>
              </a:spcBef>
              <a:spcAft>
                <a:spcPts val="0"/>
              </a:spcAft>
              <a:buClr>
                <a:schemeClr val="dk1"/>
              </a:buClr>
              <a:buSzPct val="100000"/>
              <a:buChar char="●"/>
            </a:pPr>
            <a:r>
              <a:rPr lang="en" b="1">
                <a:solidFill>
                  <a:schemeClr val="dk1"/>
                </a:solidFill>
              </a:rPr>
              <a:t>Pass a background check, fingerprinting, DOT Physical &amp; Drug Test</a:t>
            </a:r>
            <a:endParaRPr b="1">
              <a:solidFill>
                <a:schemeClr val="dk1"/>
              </a:solidFill>
            </a:endParaRPr>
          </a:p>
          <a:p>
            <a:pPr marL="914400" lvl="1" indent="-310832" algn="l" rtl="0">
              <a:spcBef>
                <a:spcPts val="0"/>
              </a:spcBef>
              <a:spcAft>
                <a:spcPts val="0"/>
              </a:spcAft>
              <a:buClr>
                <a:schemeClr val="dk1"/>
              </a:buClr>
              <a:buSzPct val="100000"/>
              <a:buChar char="○"/>
            </a:pPr>
            <a:r>
              <a:rPr lang="en">
                <a:solidFill>
                  <a:schemeClr val="dk1"/>
                </a:solidFill>
              </a:rPr>
              <a:t>Presence of marijuana results in a 1 year suspension</a:t>
            </a:r>
            <a:endParaRPr>
              <a:solidFill>
                <a:schemeClr val="dk1"/>
              </a:solidFill>
            </a:endParaRPr>
          </a:p>
          <a:p>
            <a:pPr marL="457200" lvl="0" indent="-334327" algn="l" rtl="0">
              <a:spcBef>
                <a:spcPts val="0"/>
              </a:spcBef>
              <a:spcAft>
                <a:spcPts val="0"/>
              </a:spcAft>
              <a:buClr>
                <a:schemeClr val="dk1"/>
              </a:buClr>
              <a:buSzPct val="100000"/>
              <a:buChar char="●"/>
            </a:pPr>
            <a:r>
              <a:rPr lang="en" b="1">
                <a:solidFill>
                  <a:schemeClr val="dk1"/>
                </a:solidFill>
              </a:rPr>
              <a:t>On the road training (40-60 hrs) under the supervision of a certified trainer</a:t>
            </a:r>
            <a:endParaRPr b="1">
              <a:solidFill>
                <a:schemeClr val="dk1"/>
              </a:solidFill>
            </a:endParaRPr>
          </a:p>
          <a:p>
            <a:pPr marL="914400" lvl="1" indent="-310832" algn="l" rtl="0">
              <a:spcBef>
                <a:spcPts val="0"/>
              </a:spcBef>
              <a:spcAft>
                <a:spcPts val="0"/>
              </a:spcAft>
              <a:buClr>
                <a:schemeClr val="dk1"/>
              </a:buClr>
              <a:buSzPct val="100000"/>
              <a:buChar char="○"/>
            </a:pPr>
            <a:r>
              <a:rPr lang="en">
                <a:solidFill>
                  <a:schemeClr val="dk1"/>
                </a:solidFill>
              </a:rPr>
              <a:t>Certified trainer has to be an individual that has completed a state course</a:t>
            </a:r>
            <a:endParaRPr>
              <a:solidFill>
                <a:schemeClr val="dk1"/>
              </a:solidFill>
            </a:endParaRPr>
          </a:p>
          <a:p>
            <a:pPr marL="457200" lvl="0" indent="-334327" algn="l" rtl="0">
              <a:spcBef>
                <a:spcPts val="0"/>
              </a:spcBef>
              <a:spcAft>
                <a:spcPts val="0"/>
              </a:spcAft>
              <a:buClr>
                <a:schemeClr val="dk1"/>
              </a:buClr>
              <a:buSzPct val="100000"/>
              <a:buChar char="●"/>
            </a:pPr>
            <a:r>
              <a:rPr lang="en" b="1">
                <a:solidFill>
                  <a:schemeClr val="dk1"/>
                </a:solidFill>
              </a:rPr>
              <a:t>Pass your road test with the BMV, DOT &amp; State Police</a:t>
            </a:r>
            <a:endParaRPr b="1">
              <a:solidFill>
                <a:schemeClr val="dk1"/>
              </a:solidFill>
            </a:endParaRPr>
          </a:p>
          <a:p>
            <a:pPr marL="914400" lvl="1" indent="-310832" algn="l" rtl="0">
              <a:spcBef>
                <a:spcPts val="0"/>
              </a:spcBef>
              <a:spcAft>
                <a:spcPts val="0"/>
              </a:spcAft>
              <a:buClr>
                <a:schemeClr val="dk1"/>
              </a:buClr>
              <a:buSzPct val="100000"/>
              <a:buChar char="○"/>
            </a:pPr>
            <a:r>
              <a:rPr lang="en">
                <a:solidFill>
                  <a:schemeClr val="dk1"/>
                </a:solidFill>
              </a:rPr>
              <a:t>Presently, there is an 8-10 week waiting period for the road test</a:t>
            </a:r>
            <a:endParaRPr>
              <a:solidFill>
                <a:schemeClr val="dk1"/>
              </a:solidFill>
            </a:endParaRPr>
          </a:p>
          <a:p>
            <a:pPr marL="914400" lvl="1" indent="-310832" algn="l" rtl="0">
              <a:spcBef>
                <a:spcPts val="0"/>
              </a:spcBef>
              <a:spcAft>
                <a:spcPts val="0"/>
              </a:spcAft>
              <a:buClr>
                <a:schemeClr val="dk1"/>
              </a:buClr>
              <a:buSzPct val="100000"/>
              <a:buChar char="○"/>
            </a:pPr>
            <a:r>
              <a:rPr lang="en">
                <a:solidFill>
                  <a:schemeClr val="dk1"/>
                </a:solidFill>
              </a:rPr>
              <a:t>Road test does include a bus pre-trip test</a:t>
            </a:r>
            <a:endParaRPr>
              <a:solidFill>
                <a:schemeClr val="dk1"/>
              </a:solidFill>
            </a:endParaRPr>
          </a:p>
          <a:p>
            <a:pPr marL="457200" lvl="0" indent="-334327" algn="l" rtl="0">
              <a:spcBef>
                <a:spcPts val="0"/>
              </a:spcBef>
              <a:spcAft>
                <a:spcPts val="0"/>
              </a:spcAft>
              <a:buClr>
                <a:schemeClr val="dk1"/>
              </a:buClr>
              <a:buSzPct val="100000"/>
              <a:buChar char="●"/>
            </a:pPr>
            <a:r>
              <a:rPr lang="en" b="1">
                <a:solidFill>
                  <a:schemeClr val="dk1"/>
                </a:solidFill>
              </a:rPr>
              <a:t>Complete any additional local training</a:t>
            </a:r>
            <a:endParaRPr b="1">
              <a:solidFill>
                <a:schemeClr val="dk1"/>
              </a:solidFill>
            </a:endParaRPr>
          </a:p>
          <a:p>
            <a:pPr marL="457200" lvl="0" indent="457200" algn="ctr" rtl="0">
              <a:spcBef>
                <a:spcPts val="1200"/>
              </a:spcBef>
              <a:spcAft>
                <a:spcPts val="1200"/>
              </a:spcAft>
              <a:buNone/>
            </a:pPr>
            <a:r>
              <a:rPr lang="en"/>
              <a:t> These steps can vary depending on hiring company</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20"/>
          <p:cNvSpPr txBox="1">
            <a:spLocks noGrp="1"/>
          </p:cNvSpPr>
          <p:nvPr>
            <p:ph type="title"/>
          </p:nvPr>
        </p:nvSpPr>
        <p:spPr>
          <a:xfrm>
            <a:off x="191700" y="445025"/>
            <a:ext cx="876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t>Maine DOE: </a:t>
            </a:r>
            <a:r>
              <a:rPr lang="en" sz="2466" b="1"/>
              <a:t>Report on issues related to school transportation</a:t>
            </a:r>
            <a:endParaRPr sz="2466" b="1"/>
          </a:p>
        </p:txBody>
      </p:sp>
      <p:sp>
        <p:nvSpPr>
          <p:cNvPr id="103" name="Google Shape;103;p20"/>
          <p:cNvSpPr txBox="1">
            <a:spLocks noGrp="1"/>
          </p:cNvSpPr>
          <p:nvPr>
            <p:ph type="body" idx="1"/>
          </p:nvPr>
        </p:nvSpPr>
        <p:spPr>
          <a:xfrm>
            <a:off x="311700" y="11421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b="1">
                <a:solidFill>
                  <a:schemeClr val="dk1"/>
                </a:solidFill>
              </a:rPr>
              <a:t>January 2020 report review, themes from the discussion:</a:t>
            </a:r>
            <a:endParaRPr b="1">
              <a:solidFill>
                <a:schemeClr val="dk1"/>
              </a:solidFill>
            </a:endParaRPr>
          </a:p>
          <a:p>
            <a:pPr marL="0" lvl="0" indent="0" algn="l" rtl="0">
              <a:spcBef>
                <a:spcPts val="1200"/>
              </a:spcBef>
              <a:spcAft>
                <a:spcPts val="0"/>
              </a:spcAft>
              <a:buNone/>
            </a:pPr>
            <a:r>
              <a:rPr lang="en" b="1">
                <a:solidFill>
                  <a:schemeClr val="dk1"/>
                </a:solidFill>
              </a:rPr>
              <a:t>Training: Availability of free permit class through adult ed, fee’s are a barrier for some.</a:t>
            </a:r>
            <a:endParaRPr b="1">
              <a:solidFill>
                <a:schemeClr val="dk1"/>
              </a:solidFill>
            </a:endParaRPr>
          </a:p>
          <a:p>
            <a:pPr marL="0" lvl="0" indent="0" algn="l" rtl="0">
              <a:spcBef>
                <a:spcPts val="1200"/>
              </a:spcBef>
              <a:spcAft>
                <a:spcPts val="0"/>
              </a:spcAft>
              <a:buNone/>
            </a:pPr>
            <a:r>
              <a:rPr lang="en" b="1">
                <a:solidFill>
                  <a:schemeClr val="dk1"/>
                </a:solidFill>
              </a:rPr>
              <a:t>Hiring and retaining: need to promote and elevate the career area. Seek non traditional drivers.</a:t>
            </a:r>
            <a:endParaRPr b="1">
              <a:solidFill>
                <a:schemeClr val="dk1"/>
              </a:solidFill>
            </a:endParaRPr>
          </a:p>
          <a:p>
            <a:pPr marL="0" lvl="0" indent="0" algn="l" rtl="0">
              <a:spcBef>
                <a:spcPts val="1200"/>
              </a:spcBef>
              <a:spcAft>
                <a:spcPts val="1200"/>
              </a:spcAft>
              <a:buNone/>
            </a:pPr>
            <a:r>
              <a:rPr lang="en" b="1">
                <a:solidFill>
                  <a:schemeClr val="dk1"/>
                </a:solidFill>
              </a:rPr>
              <a:t>Other pressures: Scheduling of afterschool and athletic events, increase in needs for special transportation.</a:t>
            </a:r>
            <a:endParaRPr b="1">
              <a:solidFill>
                <a:schemeClr val="dk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sz="3355" b="1"/>
              <a:t>Solutions…The reality</a:t>
            </a:r>
            <a:r>
              <a:rPr lang="en"/>
              <a:t>		</a:t>
            </a:r>
            <a:endParaRPr/>
          </a:p>
        </p:txBody>
      </p:sp>
      <p:sp>
        <p:nvSpPr>
          <p:cNvPr id="109" name="Google Shape;109;p21"/>
          <p:cNvSpPr txBox="1">
            <a:spLocks noGrp="1"/>
          </p:cNvSpPr>
          <p:nvPr>
            <p:ph type="body" idx="1"/>
          </p:nvPr>
        </p:nvSpPr>
        <p:spPr>
          <a:xfrm>
            <a:off x="311700" y="1152475"/>
            <a:ext cx="8520600" cy="3660900"/>
          </a:xfrm>
          <a:prstGeom prst="rect">
            <a:avLst/>
          </a:prstGeom>
        </p:spPr>
        <p:txBody>
          <a:bodyPr spcFirstLastPara="1" wrap="square" lIns="91425" tIns="91425" rIns="91425" bIns="91425" anchor="t" anchorCtr="0">
            <a:normAutofit fontScale="92500"/>
          </a:bodyPr>
          <a:lstStyle/>
          <a:p>
            <a:pPr marL="457200" lvl="0" indent="-357822" algn="l" rtl="0">
              <a:spcBef>
                <a:spcPts val="0"/>
              </a:spcBef>
              <a:spcAft>
                <a:spcPts val="0"/>
              </a:spcAft>
              <a:buClr>
                <a:schemeClr val="dk1"/>
              </a:buClr>
              <a:buSzPct val="100000"/>
              <a:buChar char="➔"/>
            </a:pPr>
            <a:r>
              <a:rPr lang="en" sz="2200" b="1">
                <a:solidFill>
                  <a:schemeClr val="dk1"/>
                </a:solidFill>
              </a:rPr>
              <a:t>Higher pay for bus drivers, additional roles for overtime pay.</a:t>
            </a:r>
            <a:endParaRPr sz="2200" b="1">
              <a:solidFill>
                <a:schemeClr val="dk1"/>
              </a:solidFill>
            </a:endParaRPr>
          </a:p>
          <a:p>
            <a:pPr marL="457200" lvl="0" indent="-357822" algn="l" rtl="0">
              <a:spcBef>
                <a:spcPts val="0"/>
              </a:spcBef>
              <a:spcAft>
                <a:spcPts val="0"/>
              </a:spcAft>
              <a:buClr>
                <a:schemeClr val="dk1"/>
              </a:buClr>
              <a:buSzPct val="100000"/>
              <a:buChar char="➔"/>
            </a:pPr>
            <a:r>
              <a:rPr lang="en" sz="2200" b="1">
                <a:solidFill>
                  <a:schemeClr val="dk1"/>
                </a:solidFill>
              </a:rPr>
              <a:t>Recruit coaches to get their bus drivers license</a:t>
            </a:r>
            <a:endParaRPr sz="2200" b="1">
              <a:solidFill>
                <a:schemeClr val="dk1"/>
              </a:solidFill>
            </a:endParaRPr>
          </a:p>
          <a:p>
            <a:pPr marL="457200" lvl="0" indent="-357822" algn="l" rtl="0">
              <a:spcBef>
                <a:spcPts val="0"/>
              </a:spcBef>
              <a:spcAft>
                <a:spcPts val="0"/>
              </a:spcAft>
              <a:buClr>
                <a:schemeClr val="dk1"/>
              </a:buClr>
              <a:buSzPct val="100000"/>
              <a:buChar char="➔"/>
            </a:pPr>
            <a:r>
              <a:rPr lang="en" sz="2200" b="1">
                <a:solidFill>
                  <a:schemeClr val="dk1"/>
                </a:solidFill>
              </a:rPr>
              <a:t>Recruit retired bus drivers</a:t>
            </a:r>
            <a:endParaRPr sz="2200" b="1">
              <a:solidFill>
                <a:schemeClr val="dk1"/>
              </a:solidFill>
            </a:endParaRPr>
          </a:p>
          <a:p>
            <a:pPr marL="457200" lvl="0" indent="-357822" algn="l" rtl="0">
              <a:spcBef>
                <a:spcPts val="0"/>
              </a:spcBef>
              <a:spcAft>
                <a:spcPts val="0"/>
              </a:spcAft>
              <a:buClr>
                <a:schemeClr val="dk1"/>
              </a:buClr>
              <a:buSzPct val="100000"/>
              <a:buChar char="➔"/>
            </a:pPr>
            <a:r>
              <a:rPr lang="en" sz="2200" b="1">
                <a:solidFill>
                  <a:schemeClr val="dk1"/>
                </a:solidFill>
              </a:rPr>
              <a:t>Talk to local individuals who already have a CDL (Firefighters) </a:t>
            </a:r>
            <a:endParaRPr sz="2200" b="1">
              <a:solidFill>
                <a:schemeClr val="dk1"/>
              </a:solidFill>
            </a:endParaRPr>
          </a:p>
          <a:p>
            <a:pPr marL="457200" lvl="0" indent="-357822" algn="l" rtl="0">
              <a:spcBef>
                <a:spcPts val="0"/>
              </a:spcBef>
              <a:spcAft>
                <a:spcPts val="0"/>
              </a:spcAft>
              <a:buClr>
                <a:schemeClr val="dk1"/>
              </a:buClr>
              <a:buSzPct val="100000"/>
              <a:buChar char="➔"/>
            </a:pPr>
            <a:r>
              <a:rPr lang="en" sz="2200" b="1">
                <a:solidFill>
                  <a:schemeClr val="dk1"/>
                </a:solidFill>
              </a:rPr>
              <a:t>Recruit retired military </a:t>
            </a:r>
            <a:endParaRPr sz="2200" b="1">
              <a:solidFill>
                <a:schemeClr val="dk1"/>
              </a:solidFill>
            </a:endParaRPr>
          </a:p>
          <a:p>
            <a:pPr marL="457200" lvl="0" indent="-357822" algn="l" rtl="0">
              <a:spcBef>
                <a:spcPts val="0"/>
              </a:spcBef>
              <a:spcAft>
                <a:spcPts val="0"/>
              </a:spcAft>
              <a:buClr>
                <a:schemeClr val="dk1"/>
              </a:buClr>
              <a:buSzPct val="100000"/>
              <a:buChar char="➔"/>
            </a:pPr>
            <a:r>
              <a:rPr lang="en" sz="2200" b="1">
                <a:solidFill>
                  <a:schemeClr val="dk1"/>
                </a:solidFill>
              </a:rPr>
              <a:t>Use a van or other school vehicle when applicable/needed</a:t>
            </a:r>
            <a:endParaRPr sz="2200" b="1">
              <a:solidFill>
                <a:schemeClr val="dk1"/>
              </a:solidFill>
            </a:endParaRPr>
          </a:p>
          <a:p>
            <a:pPr marL="457200" lvl="0" indent="-357822" algn="l" rtl="0">
              <a:spcBef>
                <a:spcPts val="0"/>
              </a:spcBef>
              <a:spcAft>
                <a:spcPts val="0"/>
              </a:spcAft>
              <a:buClr>
                <a:schemeClr val="dk1"/>
              </a:buClr>
              <a:buSzPct val="100000"/>
              <a:buChar char="➔"/>
            </a:pPr>
            <a:r>
              <a:rPr lang="en" sz="2200" b="1">
                <a:solidFill>
                  <a:schemeClr val="dk1"/>
                </a:solidFill>
              </a:rPr>
              <a:t>Parents transport students to events (NOT ideal, but an option)</a:t>
            </a:r>
            <a:endParaRPr sz="2200" b="1">
              <a:solidFill>
                <a:schemeClr val="dk1"/>
              </a:solidFill>
            </a:endParaRPr>
          </a:p>
          <a:p>
            <a:pPr marL="457200" lvl="0" indent="-357822" algn="l" rtl="0">
              <a:spcBef>
                <a:spcPts val="0"/>
              </a:spcBef>
              <a:spcAft>
                <a:spcPts val="0"/>
              </a:spcAft>
              <a:buClr>
                <a:schemeClr val="dk1"/>
              </a:buClr>
              <a:buSzPct val="100000"/>
              <a:buChar char="➔"/>
            </a:pPr>
            <a:r>
              <a:rPr lang="en" sz="2200" b="1">
                <a:solidFill>
                  <a:schemeClr val="dk1"/>
                </a:solidFill>
              </a:rPr>
              <a:t>Creating schedules. I.e Play day for JV level</a:t>
            </a:r>
            <a:endParaRPr sz="2200" b="1">
              <a:solidFill>
                <a:schemeClr val="dk1"/>
              </a:solidFill>
            </a:endParaRPr>
          </a:p>
          <a:p>
            <a:pPr marL="0" lvl="0" indent="0" algn="l" rtl="0">
              <a:spcBef>
                <a:spcPts val="1200"/>
              </a:spcBef>
              <a:spcAft>
                <a:spcPts val="1200"/>
              </a:spcAft>
              <a:buNone/>
            </a:pP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1468</Words>
  <Application>Microsoft Macintosh PowerPoint</Application>
  <PresentationFormat>On-screen Show (16:9)</PresentationFormat>
  <Paragraphs>114</Paragraphs>
  <Slides>21</Slides>
  <Notes>21</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21</vt:i4>
      </vt:variant>
    </vt:vector>
  </HeadingPairs>
  <TitlesOfParts>
    <vt:vector size="23" baseType="lpstr">
      <vt:lpstr>Arial</vt:lpstr>
      <vt:lpstr>Simple Light</vt:lpstr>
      <vt:lpstr>The Transportation Dilemma</vt:lpstr>
      <vt:lpstr>PowerPoint Presentation</vt:lpstr>
      <vt:lpstr>PowerPoint Presentation</vt:lpstr>
      <vt:lpstr>PowerPoint Presentation</vt:lpstr>
      <vt:lpstr>WHY are we having this dilemma?</vt:lpstr>
      <vt:lpstr>Requirements to Drive a Bus </vt:lpstr>
      <vt:lpstr>Steps to Get Certified to Drive a Bus</vt:lpstr>
      <vt:lpstr>Maine DOE: Report on issues related to school transportation</vt:lpstr>
      <vt:lpstr>Solutions…The reality  </vt:lpstr>
      <vt:lpstr>More of the reality</vt:lpstr>
      <vt:lpstr>Reimaging</vt:lpstr>
      <vt:lpstr>Reimaging continued…</vt:lpstr>
      <vt:lpstr>PowerPoint Presentation</vt:lpstr>
      <vt:lpstr>PowerPoint Presentation</vt:lpstr>
      <vt:lpstr>PowerPoint Presentation</vt:lpstr>
      <vt:lpstr>Regulations around minivans/minibuses</vt:lpstr>
      <vt:lpstr>Confusion in the Regulations </vt:lpstr>
      <vt:lpstr>Confusion in the Regulations</vt:lpstr>
      <vt:lpstr>Special Endorsement</vt:lpstr>
      <vt:lpstr>Adding to your workforce</vt:lpstr>
      <vt:lpstr> In Closing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Transportation Dilemma</dc:title>
  <cp:lastModifiedBy>Stevens, Gary</cp:lastModifiedBy>
  <cp:revision>1</cp:revision>
  <dcterms:modified xsi:type="dcterms:W3CDTF">2022-11-04T16:54:40Z</dcterms:modified>
</cp:coreProperties>
</file>