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33" r:id="rId1"/>
  </p:sldMasterIdLst>
  <p:notesMasterIdLst>
    <p:notesMasterId r:id="rId17"/>
  </p:notesMasterIdLst>
  <p:sldIdLst>
    <p:sldId id="256" r:id="rId2"/>
    <p:sldId id="258" r:id="rId3"/>
    <p:sldId id="257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20"/>
    <p:restoredTop sz="86682"/>
  </p:normalViewPr>
  <p:slideViewPr>
    <p:cSldViewPr snapToGrid="0">
      <p:cViewPr varScale="1">
        <p:scale>
          <a:sx n="95" d="100"/>
          <a:sy n="95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0D306-775D-1B49-907F-DD9CCA2E7041}" type="datetimeFigureOut">
              <a:rPr lang="en-US" smtClean="0"/>
              <a:t>11/4/22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09AFA-EEFF-D348-9D57-A7355CE56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2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emailed a bunch of assignors and I asked a few officials for ideas</a:t>
            </a:r>
          </a:p>
          <a:p>
            <a:endParaRPr lang="en-US" dirty="0"/>
          </a:p>
          <a:p>
            <a:r>
              <a:rPr lang="en-US" dirty="0"/>
              <a:t>Confirmed what I already knew but also helped to confirm is is the same in all parts of the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58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42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25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During COVID 1 &amp; 2 year officials didn’t return, and many had almost no new officials</a:t>
            </a:r>
          </a:p>
          <a:p>
            <a:r>
              <a:rPr lang="en-US" dirty="0"/>
              <a:t>Note that we often asking officials to take a level of game that they may or may not be ready to handle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16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35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things that can help fall into one of two categories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49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Starts with the master league schedule</a:t>
            </a:r>
          </a:p>
          <a:p>
            <a:r>
              <a:rPr lang="en-US" dirty="0"/>
              <a:t>MS off the high school days – basketball v softball</a:t>
            </a:r>
          </a:p>
          <a:p>
            <a:r>
              <a:rPr lang="en-US" dirty="0"/>
              <a:t>High School games on SATURDAY – softball – baseball plays on Saturday</a:t>
            </a:r>
          </a:p>
          <a:p>
            <a:endParaRPr lang="en-US" dirty="0"/>
          </a:p>
          <a:p>
            <a:r>
              <a:rPr lang="en-US" dirty="0"/>
              <a:t>Soccer – start at 6:15 or 6:30 instead of 6:00, other school start at 3:45 or 3:30 instead of 4:00</a:t>
            </a:r>
          </a:p>
          <a:p>
            <a:r>
              <a:rPr lang="en-US" dirty="0"/>
              <a:t>Other aspect of time is starting a bit later. In the old days most of our our officials and coaches were in education, not so anymore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23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 King @ Poland – calm the heathens down a bit…Reminding people we are the necessary evil!</a:t>
            </a:r>
          </a:p>
          <a:p>
            <a:endParaRPr lang="en-US" dirty="0"/>
          </a:p>
          <a:p>
            <a:r>
              <a:rPr lang="en-US" dirty="0"/>
              <a:t>I would add something about if you are at all interested in becoming official see your AD for more information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75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err="1"/>
              <a:t>beli</a:t>
            </a:r>
            <a:endParaRPr lang="en-US" dirty="0"/>
          </a:p>
          <a:p>
            <a:endParaRPr lang="en-US" dirty="0"/>
          </a:p>
          <a:p>
            <a:r>
              <a:rPr lang="en-US" dirty="0"/>
              <a:t>Comment about allowing Ads to be able to request not having specific officials, this will hopefully encourage the coach to talk with the AD as opposed to berating the official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08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sure what ADs can do…</a:t>
            </a:r>
          </a:p>
          <a:p>
            <a:endParaRPr lang="en-US" dirty="0"/>
          </a:p>
          <a:p>
            <a:r>
              <a:rPr lang="en-US" dirty="0"/>
              <a:t>WMBASO reduced dues – looking at less expensive uniforms</a:t>
            </a:r>
          </a:p>
          <a:p>
            <a:r>
              <a:rPr lang="en-US" dirty="0"/>
              <a:t>More </a:t>
            </a:r>
            <a:r>
              <a:rPr lang="en-US"/>
              <a:t>online clinics and use of Zoom</a:t>
            </a:r>
            <a:endParaRPr lang="en-US" dirty="0"/>
          </a:p>
          <a:p>
            <a:endParaRPr lang="en-US" dirty="0"/>
          </a:p>
          <a:p>
            <a:r>
              <a:rPr lang="en-US" dirty="0"/>
              <a:t>Some will tell you that the fees for officials needs to be higher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62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Seen many officials leave because of a change in job or life (kids)</a:t>
            </a:r>
          </a:p>
          <a:p>
            <a:endParaRPr lang="en-US" dirty="0"/>
          </a:p>
          <a:p>
            <a:r>
              <a:rPr lang="en-US" dirty="0"/>
              <a:t>We have a society of many entitled people</a:t>
            </a:r>
          </a:p>
          <a:p>
            <a:endParaRPr lang="en-US" dirty="0"/>
          </a:p>
          <a:p>
            <a:r>
              <a:rPr lang="en-US" dirty="0"/>
              <a:t>Come to find out officiating is hard some days!</a:t>
            </a:r>
          </a:p>
          <a:p>
            <a:endParaRPr lang="en-US" dirty="0"/>
          </a:p>
          <a:p>
            <a:r>
              <a:rPr lang="en-US" dirty="0"/>
              <a:t>Back to those screaming fans and coaches and </a:t>
            </a:r>
            <a:r>
              <a:rPr lang="en-US" dirty="0" err="1"/>
              <a:t>dsiresplectul</a:t>
            </a:r>
            <a:r>
              <a:rPr lang="en-US" dirty="0"/>
              <a:t> athletes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09AFA-EEFF-D348-9D57-A7355CE563E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7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6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2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4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00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9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3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3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7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1F5EB-1BB9-9547-BEFF-5C49612F87CC}" type="datetimeFigureOut">
              <a:rPr lang="en-US" smtClean="0"/>
              <a:t>11/4/22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00614-10F1-DD4A-A462-3801135F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6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0C3F-119A-EFCD-F34A-77AB762ED8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</a:rPr>
              <a:t>MIAAA Fall Conference</a:t>
            </a:r>
            <a:br>
              <a:rPr lang="en-US" dirty="0">
                <a:latin typeface="Palatino" pitchFamily="2" charset="77"/>
              </a:rPr>
            </a:br>
            <a:r>
              <a:rPr lang="en-US" dirty="0">
                <a:latin typeface="Palatino" pitchFamily="2" charset="77"/>
              </a:rPr>
              <a:t>November 7,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74D19-4514-14AC-2942-7A2F5B226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48037"/>
            <a:ext cx="9144000" cy="2387599"/>
          </a:xfrm>
        </p:spPr>
        <p:txBody>
          <a:bodyPr>
            <a:normAutofit lnSpcReduction="10000"/>
          </a:bodyPr>
          <a:lstStyle/>
          <a:p>
            <a:endParaRPr lang="en-US" sz="3600" dirty="0">
              <a:latin typeface="Palatino" pitchFamily="2" charset="77"/>
            </a:endParaRPr>
          </a:p>
          <a:p>
            <a:r>
              <a:rPr lang="en-US" sz="6500" dirty="0">
                <a:latin typeface="Palatino" pitchFamily="2" charset="77"/>
              </a:rPr>
              <a:t>Addressing the Officiating Shortage</a:t>
            </a:r>
          </a:p>
        </p:txBody>
      </p:sp>
    </p:spTree>
    <p:extLst>
      <p:ext uri="{BB962C8B-B14F-4D97-AF65-F5344CB8AC3E}">
        <p14:creationId xmlns:p14="http://schemas.microsoft.com/office/powerpoint/2010/main" val="101398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 fontScale="77500" lnSpcReduction="20000"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• Supporting Officials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Pregame announcement thanking officials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</a:t>
            </a:r>
          </a:p>
          <a:p>
            <a:pPr algn="l"/>
            <a:r>
              <a:rPr lang="en-US" sz="3600" i="1" dirty="0">
                <a:latin typeface="Palatino" pitchFamily="2" charset="77"/>
              </a:rPr>
              <a:t>Before introducing the players, I would like to take a moment to recognize our officials. Across the state of Maine there is a shortage of officials in every sport. We are grateful for the two that we have this evening. Without them, there would be no event for our kids today.</a:t>
            </a:r>
          </a:p>
          <a:p>
            <a:pPr algn="l"/>
            <a:endParaRPr lang="en-US" sz="3600" i="1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Add a statement about seeing the AD if interested in becoming an official</a:t>
            </a:r>
          </a:p>
        </p:txBody>
      </p:sp>
    </p:spTree>
    <p:extLst>
      <p:ext uri="{BB962C8B-B14F-4D97-AF65-F5344CB8AC3E}">
        <p14:creationId xmlns:p14="http://schemas.microsoft.com/office/powerpoint/2010/main" val="59492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 fontScale="92500" lnSpcReduction="20000"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• Supporting Officials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Pregame announcement thanking officials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° Make extra effort to encourage sportsmanship, from;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Athletes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Students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Parents and other fans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Coaches</a:t>
            </a:r>
          </a:p>
        </p:txBody>
      </p:sp>
    </p:spTree>
    <p:extLst>
      <p:ext uri="{BB962C8B-B14F-4D97-AF65-F5344CB8AC3E}">
        <p14:creationId xmlns:p14="http://schemas.microsoft.com/office/powerpoint/2010/main" val="328309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 fontScale="77500" lnSpcReduction="20000"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Recruitment Issues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Clinic Attendance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Tests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Costs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Dues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Uniform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Equipment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Fees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1585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Retention Issues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Time Commitment/Availability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Advancing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Difficulty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Lack of Respect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13352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 anchor="ctr" anchorCtr="0">
            <a:normAutofit/>
          </a:bodyPr>
          <a:lstStyle/>
          <a:p>
            <a:r>
              <a:rPr lang="en-US" sz="6000" dirty="0">
                <a:latin typeface="Palatino" pitchFamily="2" charset="77"/>
              </a:rPr>
              <a:t>Thoughts?</a:t>
            </a:r>
          </a:p>
          <a:p>
            <a:endParaRPr lang="en-US" sz="6000" dirty="0">
              <a:latin typeface="Palatino" pitchFamily="2" charset="77"/>
            </a:endParaRPr>
          </a:p>
          <a:p>
            <a:r>
              <a:rPr lang="en-US" sz="6000" dirty="0">
                <a:latin typeface="Palatino" pitchFamily="2" charset="77"/>
              </a:rPr>
              <a:t>What did we forget?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854299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 anchor="ctr" anchorCtr="0">
            <a:normAutofit/>
          </a:bodyPr>
          <a:lstStyle/>
          <a:p>
            <a:r>
              <a:rPr lang="en-US" sz="9000" i="1" dirty="0">
                <a:latin typeface="Palatino" pitchFamily="2" charset="77"/>
              </a:rPr>
              <a:t>Thank </a:t>
            </a:r>
            <a:r>
              <a:rPr lang="en-US" sz="9000" i="1">
                <a:latin typeface="Palatino" pitchFamily="2" charset="77"/>
              </a:rPr>
              <a:t>you!</a:t>
            </a:r>
            <a:endParaRPr lang="en-US" sz="9000" i="1" dirty="0">
              <a:latin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2394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0C3F-119A-EFCD-F34A-77AB762ED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6858000"/>
          </a:xfrm>
        </p:spPr>
        <p:txBody>
          <a:bodyPr anchor="ctr" anchorCtr="0">
            <a:normAutofit/>
          </a:bodyPr>
          <a:lstStyle/>
          <a:p>
            <a:r>
              <a:rPr lang="en-US" dirty="0">
                <a:latin typeface="Palatino" pitchFamily="2" charset="77"/>
              </a:rPr>
              <a:t>Todd Sampson, AA EL HS</a:t>
            </a:r>
            <a:br>
              <a:rPr lang="en-US" dirty="0">
                <a:latin typeface="Palatino" pitchFamily="2" charset="77"/>
              </a:rPr>
            </a:br>
            <a:br>
              <a:rPr lang="en-US" dirty="0">
                <a:latin typeface="Palatino" pitchFamily="2" charset="77"/>
              </a:rPr>
            </a:br>
            <a:r>
              <a:rPr lang="en-US" dirty="0">
                <a:latin typeface="Palatino" pitchFamily="2" charset="77"/>
              </a:rPr>
              <a:t>Dennis Crowe, Basketball &amp; Soccer assignor</a:t>
            </a:r>
          </a:p>
        </p:txBody>
      </p:sp>
    </p:spTree>
    <p:extLst>
      <p:ext uri="{BB962C8B-B14F-4D97-AF65-F5344CB8AC3E}">
        <p14:creationId xmlns:p14="http://schemas.microsoft.com/office/powerpoint/2010/main" val="906517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0C3F-119A-EFCD-F34A-77AB762ED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1354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alatino" pitchFamily="2" charset="77"/>
              </a:rPr>
              <a:t>What can athletic administrators do to help relieve some of the strain of the ongoing officiating shortage?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7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Palatino" pitchFamily="2" charset="77"/>
              </a:rPr>
              <a:t>Define the problem…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Pre COVID average age of officials was high, often in the late 40’s to mid 50’s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Post COVID many “younger” officials didn’t return, significantly increasing the average age</a:t>
            </a:r>
          </a:p>
          <a:p>
            <a:pPr algn="l"/>
            <a:endParaRPr lang="en-US" sz="3600" dirty="0">
              <a:latin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067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Palatino" pitchFamily="2" charset="77"/>
              </a:rPr>
              <a:t>Define the problem…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Pre COVID a few days each season difficult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Post COVID the number of difficult days increased dramatically</a:t>
            </a:r>
          </a:p>
          <a:p>
            <a:pPr algn="l"/>
            <a:endParaRPr lang="en-US" sz="3600" dirty="0">
              <a:latin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2760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Palatino" pitchFamily="2" charset="77"/>
              </a:rPr>
              <a:t>Define the problem…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Pre COVID all levels were difficult to assign, varsity taking the most effort 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Post COVID varsity still takes great deal of effort, but the most difficult assignment tends to be sub-varsity high school games…</a:t>
            </a:r>
          </a:p>
          <a:p>
            <a:pPr algn="l"/>
            <a:endParaRPr lang="en-US" sz="3600" dirty="0">
              <a:latin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0377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600" dirty="0">
                <a:latin typeface="Palatino" pitchFamily="2" charset="77"/>
              </a:rPr>
              <a:t>Define the problem…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Post COVID varsity still takes great deal of effort, but the most difficult assignment tends to be sub-varsity high school games…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Leading to an increase in JV/V double headers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Many sub-varsity games having only one official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Double headers and working alone…see earlier comment about the average age of officials</a:t>
            </a:r>
          </a:p>
        </p:txBody>
      </p:sp>
    </p:spTree>
    <p:extLst>
      <p:ext uri="{BB962C8B-B14F-4D97-AF65-F5344CB8AC3E}">
        <p14:creationId xmlns:p14="http://schemas.microsoft.com/office/powerpoint/2010/main" val="301062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How can Athletic Administrators help?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• Scheduling Considerations</a:t>
            </a:r>
          </a:p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	• Supporting Officials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80683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8B909CB-4297-A13B-33DD-54390DBC7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36" y="839244"/>
            <a:ext cx="10496811" cy="5185775"/>
          </a:xfrm>
        </p:spPr>
        <p:txBody>
          <a:bodyPr>
            <a:normAutofit/>
          </a:bodyPr>
          <a:lstStyle/>
          <a:p>
            <a:pPr algn="l"/>
            <a:endParaRPr lang="en-US" sz="3600" dirty="0">
              <a:latin typeface="Palatino" pitchFamily="2" charset="77"/>
            </a:endParaRPr>
          </a:p>
          <a:p>
            <a:pPr algn="l"/>
            <a:r>
              <a:rPr lang="en-US" sz="3600" dirty="0">
                <a:latin typeface="Palatino" pitchFamily="2" charset="77"/>
              </a:rPr>
              <a:t>• Scheduling Considerations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Not all the games on the same night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Boys/Girls Different Nights Days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	- Middle School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</a:t>
            </a:r>
          </a:p>
          <a:p>
            <a:pPr algn="l"/>
            <a:r>
              <a:rPr lang="en-US" sz="3600" dirty="0">
                <a:latin typeface="Palatino" pitchFamily="2" charset="77"/>
              </a:rPr>
              <a:t>	° Start Time</a:t>
            </a:r>
          </a:p>
        </p:txBody>
      </p:sp>
    </p:spTree>
    <p:extLst>
      <p:ext uri="{BB962C8B-B14F-4D97-AF65-F5344CB8AC3E}">
        <p14:creationId xmlns:p14="http://schemas.microsoft.com/office/powerpoint/2010/main" val="194014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782</Words>
  <Application>Microsoft Macintosh PowerPoint</Application>
  <PresentationFormat>Widescreen</PresentationFormat>
  <Paragraphs>126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Palatino</vt:lpstr>
      <vt:lpstr>Office Theme</vt:lpstr>
      <vt:lpstr>MIAAA Fall Conference November 7, 2022</vt:lpstr>
      <vt:lpstr>Todd Sampson, AA EL HS  Dennis Crowe, Basketball &amp; Soccer assignor</vt:lpstr>
      <vt:lpstr>What can athletic administrators do to help relieve some of the strain of the ongoing officiating shortage?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MIAAA Fall Conference November 7, 2022</dc:title>
  <dc:creator>Dennis Crowe</dc:creator>
  <cp:lastModifiedBy>Stevens, Gary</cp:lastModifiedBy>
  <cp:revision>3</cp:revision>
  <dcterms:created xsi:type="dcterms:W3CDTF">2022-11-02T21:10:55Z</dcterms:created>
  <dcterms:modified xsi:type="dcterms:W3CDTF">2022-11-05T02:46:27Z</dcterms:modified>
</cp:coreProperties>
</file>