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5143500" type="screen16x9"/>
  <p:notesSz cx="6858000" cy="9144000"/>
  <p:embeddedFontLst>
    <p:embeddedFont>
      <p:font typeface="Calibri" panose="020F0502020204030204" pitchFamily="34" charset="0"/>
      <p:regular r:id="rId17"/>
      <p:bold r:id="rId18"/>
      <p:italic r:id="rId19"/>
      <p:boldItalic r:id="rId20"/>
    </p:embeddedFont>
    <p:embeddedFont>
      <p:font typeface="Nunito" pitchFamily="2" charset="77"/>
      <p:regular r:id="rId21"/>
      <p:bold r:id="rId22"/>
      <p:italic r:id="rId23"/>
      <p:boldItalic r:id="rId24"/>
    </p:embeddedFont>
    <p:embeddedFont>
      <p:font typeface="Roboto" panose="02000000000000000000" pitchFamily="2"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6"/>
  </p:normalViewPr>
  <p:slideViewPr>
    <p:cSldViewPr snapToGrid="0">
      <p:cViewPr varScale="1">
        <p:scale>
          <a:sx n="140" d="100"/>
          <a:sy n="140" d="100"/>
        </p:scale>
        <p:origin x="840" y="1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17844c1d46b_0_1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17844c1d46b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17844c1d46b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17844c1d46b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7844c1d46b_0_1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7844c1d46b_0_1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7844c1d46b_0_1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7844c1d46b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7bbb10e12f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17bbb10e12f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183ffc2c23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183ffc2c23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183ffc2c230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183ffc2c230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17844c1d46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17844c1d46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83ffc2c230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183ffc2c230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17844c1d46b_0_1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17844c1d46b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17844c1d46b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17844c1d46b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7844c1d46b_0_1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7844c1d46b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7844c1d46b_0_1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7844c1d46b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6"/>
        </a:solidFill>
        <a:effectLst/>
      </p:bgPr>
    </p:bg>
    <p:spTree>
      <p:nvGrpSpPr>
        <p:cNvPr id="1"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09632"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55200"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159826"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905395"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279439"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6917201"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Google Shape;34;p2"/>
          <p:cNvSpPr txBox="1">
            <a:spLocks noGrp="1"/>
          </p:cNvSpPr>
          <p:nvPr>
            <p:ph type="ctrTitle"/>
          </p:nvPr>
        </p:nvSpPr>
        <p:spPr>
          <a:xfrm>
            <a:off x="1858703" y="1822833"/>
            <a:ext cx="5361300" cy="14481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35" name="Google Shape;35;p2"/>
          <p:cNvSpPr txBox="1">
            <a:spLocks noGrp="1"/>
          </p:cNvSpPr>
          <p:nvPr>
            <p:ph type="subTitle" idx="1"/>
          </p:nvPr>
        </p:nvSpPr>
        <p:spPr>
          <a:xfrm>
            <a:off x="1858700" y="3413158"/>
            <a:ext cx="5361300" cy="52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36" name="Google Shape;36;p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3"/>
        </a:solidFill>
        <a:effectLst/>
      </p:bgPr>
    </p:bg>
    <p:spTree>
      <p:nvGrpSpPr>
        <p:cNvPr id="1"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1"/>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1"/>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1"/>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11"/>
          <p:cNvSpPr txBox="1">
            <a:spLocks noGrp="1"/>
          </p:cNvSpPr>
          <p:nvPr>
            <p:ph type="title" hasCustomPrompt="1"/>
          </p:nvPr>
        </p:nvSpPr>
        <p:spPr>
          <a:xfrm>
            <a:off x="1385850" y="1383850"/>
            <a:ext cx="6372300" cy="13797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a:spLocks noGrp="1"/>
          </p:cNvSpPr>
          <p:nvPr>
            <p:ph type="body" idx="1"/>
          </p:nvPr>
        </p:nvSpPr>
        <p:spPr>
          <a:xfrm>
            <a:off x="1385850" y="2863850"/>
            <a:ext cx="6372300" cy="641100"/>
          </a:xfrm>
          <a:prstGeom prst="rect">
            <a:avLst/>
          </a:prstGeom>
        </p:spPr>
        <p:txBody>
          <a:bodyPr spcFirstLastPara="1" wrap="square" lIns="91425" tIns="91425" rIns="91425" bIns="91425" anchor="t" anchorCtr="0">
            <a:normAutofit/>
          </a:bodyPr>
          <a:lstStyle>
            <a:lvl1pPr marL="457200" lvl="0" indent="-311150" algn="ctr">
              <a:spcBef>
                <a:spcPts val="0"/>
              </a:spcBef>
              <a:spcAft>
                <a:spcPts val="0"/>
              </a:spcAft>
              <a:buSzPts val="1300"/>
              <a:buChar char="●"/>
              <a:defRPr/>
            </a:lvl1pPr>
            <a:lvl2pPr marL="914400" lvl="1" indent="-298450" algn="ctr">
              <a:spcBef>
                <a:spcPts val="0"/>
              </a:spcBef>
              <a:spcAft>
                <a:spcPts val="0"/>
              </a:spcAft>
              <a:buSzPts val="1100"/>
              <a:buChar char="○"/>
              <a:defRPr/>
            </a:lvl2pPr>
            <a:lvl3pPr marL="1371600" lvl="2" indent="-298450" algn="ctr">
              <a:spcBef>
                <a:spcPts val="0"/>
              </a:spcBef>
              <a:spcAft>
                <a:spcPts val="0"/>
              </a:spcAft>
              <a:buSzPts val="1100"/>
              <a:buChar char="■"/>
              <a:defRPr/>
            </a:lvl3pPr>
            <a:lvl4pPr marL="1828800" lvl="3" indent="-298450" algn="ctr">
              <a:spcBef>
                <a:spcPts val="0"/>
              </a:spcBef>
              <a:spcAft>
                <a:spcPts val="0"/>
              </a:spcAft>
              <a:buSzPts val="1100"/>
              <a:buChar char="●"/>
              <a:defRPr/>
            </a:lvl4pPr>
            <a:lvl5pPr marL="2286000" lvl="4" indent="-298450" algn="ctr">
              <a:spcBef>
                <a:spcPts val="0"/>
              </a:spcBef>
              <a:spcAft>
                <a:spcPts val="0"/>
              </a:spcAft>
              <a:buSzPts val="1100"/>
              <a:buChar char="○"/>
              <a:defRPr/>
            </a:lvl5pPr>
            <a:lvl6pPr marL="2743200" lvl="5" indent="-298450" algn="ctr">
              <a:spcBef>
                <a:spcPts val="0"/>
              </a:spcBef>
              <a:spcAft>
                <a:spcPts val="0"/>
              </a:spcAft>
              <a:buSzPts val="1100"/>
              <a:buChar char="■"/>
              <a:defRPr/>
            </a:lvl6pPr>
            <a:lvl7pPr marL="3200400" lvl="6" indent="-298450" algn="ctr">
              <a:spcBef>
                <a:spcPts val="0"/>
              </a:spcBef>
              <a:spcAft>
                <a:spcPts val="0"/>
              </a:spcAft>
              <a:buSzPts val="1100"/>
              <a:buChar char="●"/>
              <a:defRPr/>
            </a:lvl7pPr>
            <a:lvl8pPr marL="3657600" lvl="7" indent="-298450" algn="ctr">
              <a:spcBef>
                <a:spcPts val="0"/>
              </a:spcBef>
              <a:spcAft>
                <a:spcPts val="0"/>
              </a:spcAft>
              <a:buSzPts val="1100"/>
              <a:buChar char="○"/>
              <a:defRPr/>
            </a:lvl8pPr>
            <a:lvl9pPr marL="4114800" lvl="8" indent="-298450" algn="ctr">
              <a:spcBef>
                <a:spcPts val="0"/>
              </a:spcBef>
              <a:spcAft>
                <a:spcPts val="0"/>
              </a:spcAft>
              <a:buSzPts val="1100"/>
              <a:buChar char="■"/>
              <a:defRPr/>
            </a:lvl9pPr>
          </a:lstStyle>
          <a:p>
            <a:endParaRPr/>
          </a:p>
        </p:txBody>
      </p:sp>
      <p:sp>
        <p:nvSpPr>
          <p:cNvPr id="121" name="Google Shape;121;p11"/>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2"/>
        <p:cNvGrpSpPr/>
        <p:nvPr/>
      </p:nvGrpSpPr>
      <p:grpSpPr>
        <a:xfrm>
          <a:off x="0" y="0"/>
          <a:ext cx="0" cy="0"/>
          <a:chOff x="0" y="0"/>
          <a:chExt cx="0" cy="0"/>
        </a:xfrm>
      </p:grpSpPr>
      <p:sp>
        <p:nvSpPr>
          <p:cNvPr id="123" name="Google Shape;123;p1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3"/>
          <p:cNvSpPr txBox="1">
            <a:spLocks noGrp="1"/>
          </p:cNvSpPr>
          <p:nvPr>
            <p:ph type="title"/>
          </p:nvPr>
        </p:nvSpPr>
        <p:spPr>
          <a:xfrm>
            <a:off x="1888684" y="1746100"/>
            <a:ext cx="5377500" cy="16461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a:endParaRPr/>
          </a:p>
        </p:txBody>
      </p:sp>
      <p:sp>
        <p:nvSpPr>
          <p:cNvPr id="48" name="Google Shape;48;p3"/>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dk2"/>
        </a:solidFill>
        <a:effectLst/>
      </p:bgPr>
    </p:bg>
    <p:spTree>
      <p:nvGrpSpPr>
        <p:cNvPr id="1"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54" name="Google Shape;54;p4"/>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55" name="Google Shape;55;p4"/>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2"/>
        </a:solidFill>
        <a:effectLst/>
      </p:bgPr>
    </p:bg>
    <p:spTree>
      <p:nvGrpSpPr>
        <p:cNvPr id="1"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1" name="Google Shape;61;p5"/>
          <p:cNvSpPr txBox="1">
            <a:spLocks noGrp="1"/>
          </p:cNvSpPr>
          <p:nvPr>
            <p:ph type="body" idx="1"/>
          </p:nvPr>
        </p:nvSpPr>
        <p:spPr>
          <a:xfrm>
            <a:off x="819150" y="1990725"/>
            <a:ext cx="36861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2" name="Google Shape;62;p5"/>
          <p:cNvSpPr txBox="1">
            <a:spLocks noGrp="1"/>
          </p:cNvSpPr>
          <p:nvPr>
            <p:ph type="body" idx="2"/>
          </p:nvPr>
        </p:nvSpPr>
        <p:spPr>
          <a:xfrm>
            <a:off x="4638675" y="1990725"/>
            <a:ext cx="36861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3" name="Google Shape;63;p5"/>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2"/>
        </a:solidFill>
        <a:effectLst/>
      </p:bgPr>
    </p:bg>
    <p:spTree>
      <p:nvGrpSpPr>
        <p:cNvPr id="1"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6"/>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9" name="Google Shape;69;p6"/>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accent3"/>
        </a:solidFill>
        <a:effectLst/>
      </p:bgPr>
    </p:bg>
    <p:spTree>
      <p:nvGrpSpPr>
        <p:cNvPr id="1"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7"/>
          <p:cNvSpPr/>
          <p:nvPr/>
        </p:nvSpPr>
        <p:spPr>
          <a:xfrm>
            <a:off x="31" y="2824500"/>
            <a:ext cx="7370400" cy="2319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txBox="1">
            <a:spLocks noGrp="1"/>
          </p:cNvSpPr>
          <p:nvPr>
            <p:ph type="title"/>
          </p:nvPr>
        </p:nvSpPr>
        <p:spPr>
          <a:xfrm>
            <a:off x="819150" y="845600"/>
            <a:ext cx="3709200" cy="1383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75" name="Google Shape;75;p7"/>
          <p:cNvSpPr txBox="1">
            <a:spLocks noGrp="1"/>
          </p:cNvSpPr>
          <p:nvPr>
            <p:ph type="body" idx="1"/>
          </p:nvPr>
        </p:nvSpPr>
        <p:spPr>
          <a:xfrm>
            <a:off x="830700" y="2319050"/>
            <a:ext cx="3709200" cy="21198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76" name="Google Shape;76;p7"/>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1"/>
        </a:solidFill>
        <a:effectLst/>
      </p:bgPr>
    </p:bg>
    <p:spTree>
      <p:nvGrpSpPr>
        <p:cNvPr id="1"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a:off x="4093430"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a:off x="3961956"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a:off x="7279439"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a:off x="6917201"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8"/>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8"/>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8"/>
          <p:cNvSpPr txBox="1">
            <a:spLocks noGrp="1"/>
          </p:cNvSpPr>
          <p:nvPr>
            <p:ph type="title"/>
          </p:nvPr>
        </p:nvSpPr>
        <p:spPr>
          <a:xfrm>
            <a:off x="1393929" y="1301146"/>
            <a:ext cx="6366900" cy="25392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a:endParaRPr/>
          </a:p>
        </p:txBody>
      </p:sp>
      <p:sp>
        <p:nvSpPr>
          <p:cNvPr id="94" name="Google Shape;94;p8"/>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9"/>
          <p:cNvSpPr txBox="1">
            <a:spLocks noGrp="1"/>
          </p:cNvSpPr>
          <p:nvPr>
            <p:ph type="title"/>
          </p:nvPr>
        </p:nvSpPr>
        <p:spPr>
          <a:xfrm>
            <a:off x="819150" y="845600"/>
            <a:ext cx="6424200" cy="705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00" name="Google Shape;100;p9"/>
          <p:cNvSpPr txBox="1">
            <a:spLocks noGrp="1"/>
          </p:cNvSpPr>
          <p:nvPr>
            <p:ph type="subTitle" idx="1"/>
          </p:nvPr>
        </p:nvSpPr>
        <p:spPr>
          <a:xfrm>
            <a:off x="819150" y="1550700"/>
            <a:ext cx="5859900" cy="3936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01" name="Google Shape;101;p9"/>
          <p:cNvSpPr txBox="1">
            <a:spLocks noGrp="1"/>
          </p:cNvSpPr>
          <p:nvPr>
            <p:ph type="body" idx="2"/>
          </p:nvPr>
        </p:nvSpPr>
        <p:spPr>
          <a:xfrm>
            <a:off x="819150" y="2467050"/>
            <a:ext cx="5859900" cy="2095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102" name="Google Shape;102;p9"/>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accent1"/>
        </a:solidFill>
        <a:effectLst/>
      </p:bgPr>
    </p:bg>
    <p:spTree>
      <p:nvGrpSpPr>
        <p:cNvPr id="1"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0"/>
          <p:cNvSpPr txBox="1">
            <a:spLocks noGrp="1"/>
          </p:cNvSpPr>
          <p:nvPr>
            <p:ph type="body" idx="1"/>
          </p:nvPr>
        </p:nvSpPr>
        <p:spPr>
          <a:xfrm>
            <a:off x="328025" y="4163500"/>
            <a:ext cx="7415100" cy="605100"/>
          </a:xfrm>
          <a:prstGeom prst="rect">
            <a:avLst/>
          </a:prstGeom>
        </p:spPr>
        <p:txBody>
          <a:bodyPr spcFirstLastPara="1" wrap="square" lIns="91425" tIns="91425" rIns="91425" bIns="91425" anchor="b" anchorCtr="0">
            <a:normAutofit/>
          </a:bodyPr>
          <a:lstStyle>
            <a:lvl1pPr marL="457200" lvl="0" indent="-228600">
              <a:lnSpc>
                <a:spcPct val="100000"/>
              </a:lnSpc>
              <a:spcBef>
                <a:spcPts val="0"/>
              </a:spcBef>
              <a:spcAft>
                <a:spcPts val="0"/>
              </a:spcAft>
              <a:buSzPts val="1300"/>
              <a:buNone/>
              <a:defRPr/>
            </a:lvl1pPr>
          </a:lstStyle>
          <a:p>
            <a:endParaRPr/>
          </a:p>
        </p:txBody>
      </p:sp>
      <p:sp>
        <p:nvSpPr>
          <p:cNvPr id="108" name="Google Shape;108;p10"/>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hif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a:endParaRPr/>
          </a:p>
        </p:txBody>
      </p:sp>
      <p:sp>
        <p:nvSpPr>
          <p:cNvPr id="7" name="Google Shape;7;p1"/>
          <p:cNvSpPr txBox="1">
            <a:spLocks noGrp="1"/>
          </p:cNvSpPr>
          <p:nvPr>
            <p:ph type="body" idx="1"/>
          </p:nvPr>
        </p:nvSpPr>
        <p:spPr>
          <a:xfrm>
            <a:off x="311700" y="1152475"/>
            <a:ext cx="8520600" cy="33912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marL="914400" lvl="1"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marL="1371600" lvl="2"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marL="1828800" lvl="3"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marL="2286000" lvl="4"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marL="2743200" lvl="5"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marL="3200400" lvl="6"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marL="3657600" lvl="7"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marL="4114800" lvl="8"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8390734" y="4543668"/>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mailto:kross@nya.org"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hyperlink" Target="mailto:rich.buzzell@rsu35.or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merriam-webster.com/dictionary/honesty"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3"/>
          <p:cNvSpPr txBox="1">
            <a:spLocks noGrp="1"/>
          </p:cNvSpPr>
          <p:nvPr>
            <p:ph type="ctrTitle"/>
          </p:nvPr>
        </p:nvSpPr>
        <p:spPr>
          <a:xfrm>
            <a:off x="1858703" y="1822833"/>
            <a:ext cx="5361300" cy="14481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Ensuring Equity in the Athletic Department</a:t>
            </a:r>
            <a:endParaRPr/>
          </a:p>
        </p:txBody>
      </p:sp>
      <p:sp>
        <p:nvSpPr>
          <p:cNvPr id="129" name="Google Shape;129;p13"/>
          <p:cNvSpPr txBox="1">
            <a:spLocks noGrp="1"/>
          </p:cNvSpPr>
          <p:nvPr>
            <p:ph type="subTitle" idx="1"/>
          </p:nvPr>
        </p:nvSpPr>
        <p:spPr>
          <a:xfrm>
            <a:off x="311700" y="3266625"/>
            <a:ext cx="8520600" cy="1275300"/>
          </a:xfrm>
          <a:prstGeom prst="rect">
            <a:avLst/>
          </a:prstGeom>
        </p:spPr>
        <p:txBody>
          <a:bodyPr spcFirstLastPara="1" wrap="square" lIns="91425" tIns="91425" rIns="91425" bIns="91425" anchor="t" anchorCtr="0">
            <a:normAutofit lnSpcReduction="20000"/>
          </a:bodyPr>
          <a:lstStyle/>
          <a:p>
            <a:pPr marL="0" lvl="0" indent="0" algn="r" rtl="0">
              <a:spcBef>
                <a:spcPts val="0"/>
              </a:spcBef>
              <a:spcAft>
                <a:spcPts val="0"/>
              </a:spcAft>
              <a:buNone/>
            </a:pPr>
            <a:r>
              <a:rPr lang="en" sz="2100"/>
              <a:t>Presenters:</a:t>
            </a:r>
            <a:endParaRPr sz="2100"/>
          </a:p>
          <a:p>
            <a:pPr marL="0" lvl="0" indent="0" algn="r" rtl="0">
              <a:spcBef>
                <a:spcPts val="0"/>
              </a:spcBef>
              <a:spcAft>
                <a:spcPts val="0"/>
              </a:spcAft>
              <a:buNone/>
            </a:pPr>
            <a:r>
              <a:rPr lang="en" sz="2100"/>
              <a:t>Kelsy Ross, AD at NYA</a:t>
            </a:r>
            <a:endParaRPr sz="2100"/>
          </a:p>
          <a:p>
            <a:pPr marL="0" lvl="0" indent="0" algn="r" rtl="0">
              <a:spcBef>
                <a:spcPts val="0"/>
              </a:spcBef>
              <a:spcAft>
                <a:spcPts val="0"/>
              </a:spcAft>
              <a:buNone/>
            </a:pPr>
            <a:r>
              <a:rPr lang="en" sz="2100"/>
              <a:t>Rich Buzzell, AD at Marshwood</a:t>
            </a:r>
            <a:endParaRPr sz="2100"/>
          </a:p>
          <a:p>
            <a:pPr marL="0" lvl="0" indent="0" algn="r" rtl="0">
              <a:spcBef>
                <a:spcPts val="0"/>
              </a:spcBef>
              <a:spcAft>
                <a:spcPts val="0"/>
              </a:spcAft>
              <a:buNone/>
            </a:pPr>
            <a:endParaRPr sz="21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2"/>
          <p:cNvSpPr txBox="1">
            <a:spLocks noGrp="1"/>
          </p:cNvSpPr>
          <p:nvPr>
            <p:ph type="title"/>
          </p:nvPr>
        </p:nvSpPr>
        <p:spPr>
          <a:xfrm>
            <a:off x="819150" y="5513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100"/>
              <a:t>Services Being Offered for Both Genders</a:t>
            </a:r>
            <a:endParaRPr sz="3100"/>
          </a:p>
        </p:txBody>
      </p:sp>
      <p:sp>
        <p:nvSpPr>
          <p:cNvPr id="182" name="Google Shape;182;p22"/>
          <p:cNvSpPr txBox="1">
            <a:spLocks noGrp="1"/>
          </p:cNvSpPr>
          <p:nvPr>
            <p:ph type="body" idx="1"/>
          </p:nvPr>
        </p:nvSpPr>
        <p:spPr>
          <a:xfrm>
            <a:off x="819150" y="1444950"/>
            <a:ext cx="7505700" cy="32361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sz="1800" b="1"/>
              <a:t>Sport offerings: is there equity each season? </a:t>
            </a:r>
            <a:endParaRPr sz="1800" b="1"/>
          </a:p>
          <a:p>
            <a:pPr marL="914400" lvl="1" indent="-317500" algn="l" rtl="0">
              <a:spcBef>
                <a:spcPts val="0"/>
              </a:spcBef>
              <a:spcAft>
                <a:spcPts val="0"/>
              </a:spcAft>
              <a:buSzPts val="1400"/>
              <a:buChar char="○"/>
            </a:pPr>
            <a:r>
              <a:rPr lang="en" sz="1400"/>
              <a:t>What sports are offered for male and females? </a:t>
            </a:r>
            <a:endParaRPr sz="1400"/>
          </a:p>
          <a:p>
            <a:pPr marL="914400" lvl="1" indent="-317500" algn="l" rtl="0">
              <a:spcBef>
                <a:spcPts val="0"/>
              </a:spcBef>
              <a:spcAft>
                <a:spcPts val="0"/>
              </a:spcAft>
              <a:buSzPts val="1400"/>
              <a:buChar char="○"/>
            </a:pPr>
            <a:r>
              <a:rPr lang="en" sz="1400"/>
              <a:t>What is the impact of a sport like football?  </a:t>
            </a:r>
            <a:endParaRPr sz="1400"/>
          </a:p>
          <a:p>
            <a:pPr marL="457200" lvl="0" indent="-342900" algn="l" rtl="0">
              <a:spcBef>
                <a:spcPts val="0"/>
              </a:spcBef>
              <a:spcAft>
                <a:spcPts val="0"/>
              </a:spcAft>
              <a:buSzPts val="1800"/>
              <a:buChar char="●"/>
            </a:pPr>
            <a:r>
              <a:rPr lang="en" sz="1800" b="1"/>
              <a:t>Are coaching staffs equitable? </a:t>
            </a:r>
            <a:endParaRPr sz="1800" b="1"/>
          </a:p>
          <a:p>
            <a:pPr marL="914400" lvl="1" indent="-317500" algn="l" rtl="0">
              <a:spcBef>
                <a:spcPts val="0"/>
              </a:spcBef>
              <a:spcAft>
                <a:spcPts val="0"/>
              </a:spcAft>
              <a:buSzPts val="1400"/>
              <a:buChar char="○"/>
            </a:pPr>
            <a:r>
              <a:rPr lang="en" sz="1400"/>
              <a:t>What is the breakdown of school funded assistants? Are there volunteer positions?</a:t>
            </a:r>
            <a:endParaRPr sz="1400"/>
          </a:p>
          <a:p>
            <a:pPr marL="914400" lvl="1" indent="-317500" algn="l" rtl="0">
              <a:spcBef>
                <a:spcPts val="0"/>
              </a:spcBef>
              <a:spcAft>
                <a:spcPts val="0"/>
              </a:spcAft>
              <a:buSzPts val="1400"/>
              <a:buChar char="○"/>
            </a:pPr>
            <a:r>
              <a:rPr lang="en" sz="1400"/>
              <a:t>What can AA’s do to promote sub-varsity level coaching positions?</a:t>
            </a:r>
            <a:endParaRPr sz="1400"/>
          </a:p>
          <a:p>
            <a:pPr marL="457200" lvl="0" indent="-342900" algn="l" rtl="0">
              <a:spcBef>
                <a:spcPts val="0"/>
              </a:spcBef>
              <a:spcAft>
                <a:spcPts val="0"/>
              </a:spcAft>
              <a:buSzPts val="1800"/>
              <a:buChar char="●"/>
            </a:pPr>
            <a:r>
              <a:rPr lang="en" sz="1800" b="1"/>
              <a:t>What is access to program-enhancing services like?</a:t>
            </a:r>
            <a:endParaRPr sz="1800" b="1"/>
          </a:p>
          <a:p>
            <a:pPr marL="914400" lvl="1" indent="-317500" algn="l" rtl="0">
              <a:spcBef>
                <a:spcPts val="0"/>
              </a:spcBef>
              <a:spcAft>
                <a:spcPts val="0"/>
              </a:spcAft>
              <a:buSzPts val="1400"/>
              <a:buChar char="○"/>
            </a:pPr>
            <a:r>
              <a:rPr lang="en" sz="1400"/>
              <a:t>Strength and agility training? Athletic trainers? Leadership education? Summer/Team camp participation? Gear and equipment? Post-season banquets?</a:t>
            </a:r>
            <a:endParaRPr sz="1400"/>
          </a:p>
          <a:p>
            <a:pPr marL="457200" lvl="0" indent="-342900" algn="l" rtl="0">
              <a:spcBef>
                <a:spcPts val="0"/>
              </a:spcBef>
              <a:spcAft>
                <a:spcPts val="0"/>
              </a:spcAft>
              <a:buSzPts val="1800"/>
              <a:buChar char="●"/>
            </a:pPr>
            <a:r>
              <a:rPr lang="en" sz="1800" b="1"/>
              <a:t>How do we create understanding and awareness of these services?</a:t>
            </a:r>
            <a:endParaRPr sz="1800" b="1"/>
          </a:p>
          <a:p>
            <a:pPr marL="914400" lvl="1" indent="-317500" algn="l" rtl="0">
              <a:spcBef>
                <a:spcPts val="0"/>
              </a:spcBef>
              <a:spcAft>
                <a:spcPts val="0"/>
              </a:spcAft>
              <a:buSzPts val="1400"/>
              <a:buChar char="○"/>
            </a:pPr>
            <a:r>
              <a:rPr lang="en" sz="1400"/>
              <a:t>Involve coaches, team leaders, Booster Presidents, etc. </a:t>
            </a:r>
            <a:endParaRPr sz="1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3"/>
          <p:cNvSpPr txBox="1">
            <a:spLocks noGrp="1"/>
          </p:cNvSpPr>
          <p:nvPr>
            <p:ph type="title"/>
          </p:nvPr>
        </p:nvSpPr>
        <p:spPr>
          <a:xfrm>
            <a:off x="819150" y="607350"/>
            <a:ext cx="75057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4000"/>
              <a:t>Locker Room Availability</a:t>
            </a:r>
            <a:endParaRPr sz="4000"/>
          </a:p>
        </p:txBody>
      </p:sp>
      <p:sp>
        <p:nvSpPr>
          <p:cNvPr id="188" name="Google Shape;188;p23"/>
          <p:cNvSpPr txBox="1">
            <a:spLocks noGrp="1"/>
          </p:cNvSpPr>
          <p:nvPr>
            <p:ph type="body" idx="1"/>
          </p:nvPr>
        </p:nvSpPr>
        <p:spPr>
          <a:xfrm>
            <a:off x="819150" y="1407800"/>
            <a:ext cx="7505700" cy="3347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sz="1800" b="1"/>
              <a:t>What are we using the “locker room” for?</a:t>
            </a:r>
            <a:endParaRPr sz="1800" b="1"/>
          </a:p>
          <a:p>
            <a:pPr marL="914400" lvl="1" indent="-317500" algn="l" rtl="0">
              <a:spcBef>
                <a:spcPts val="0"/>
              </a:spcBef>
              <a:spcAft>
                <a:spcPts val="0"/>
              </a:spcAft>
              <a:buSzPts val="1400"/>
              <a:buChar char="○"/>
            </a:pPr>
            <a:r>
              <a:rPr lang="en" sz="1400"/>
              <a:t>Know your facilities</a:t>
            </a:r>
            <a:endParaRPr sz="1400"/>
          </a:p>
          <a:p>
            <a:pPr marL="914400" lvl="1" indent="-317500" algn="l" rtl="0">
              <a:spcBef>
                <a:spcPts val="0"/>
              </a:spcBef>
              <a:spcAft>
                <a:spcPts val="0"/>
              </a:spcAft>
              <a:buSzPts val="1400"/>
              <a:buChar char="○"/>
            </a:pPr>
            <a:r>
              <a:rPr lang="en" sz="1400"/>
              <a:t>Are teams using the spaces to change? Practices? Competition? Sharing them? </a:t>
            </a:r>
            <a:endParaRPr sz="1400"/>
          </a:p>
          <a:p>
            <a:pPr marL="914400" lvl="1" indent="-317500" algn="l" rtl="0">
              <a:spcBef>
                <a:spcPts val="0"/>
              </a:spcBef>
              <a:spcAft>
                <a:spcPts val="0"/>
              </a:spcAft>
              <a:buSzPts val="1400"/>
              <a:buChar char="○"/>
            </a:pPr>
            <a:r>
              <a:rPr lang="en" sz="1400"/>
              <a:t>Utilize flex-spaces for teams</a:t>
            </a:r>
            <a:endParaRPr sz="1400"/>
          </a:p>
          <a:p>
            <a:pPr marL="457200" lvl="0" indent="-342900" algn="l" rtl="0">
              <a:spcBef>
                <a:spcPts val="0"/>
              </a:spcBef>
              <a:spcAft>
                <a:spcPts val="0"/>
              </a:spcAft>
              <a:buSzPts val="1800"/>
              <a:buChar char="●"/>
            </a:pPr>
            <a:r>
              <a:rPr lang="en" sz="1800" b="1"/>
              <a:t>Create Athletic Department expectations for the locker room</a:t>
            </a:r>
            <a:endParaRPr sz="1800" b="1"/>
          </a:p>
          <a:p>
            <a:pPr marL="914400" lvl="1" indent="-317500" algn="l" rtl="0">
              <a:spcBef>
                <a:spcPts val="0"/>
              </a:spcBef>
              <a:spcAft>
                <a:spcPts val="0"/>
              </a:spcAft>
              <a:buSzPts val="1400"/>
              <a:buChar char="○"/>
            </a:pPr>
            <a:r>
              <a:rPr lang="en" sz="1400"/>
              <a:t>Let team expectations be additional</a:t>
            </a:r>
            <a:endParaRPr sz="1400"/>
          </a:p>
          <a:p>
            <a:pPr marL="914400" lvl="1" indent="-317500" algn="l" rtl="0">
              <a:spcBef>
                <a:spcPts val="0"/>
              </a:spcBef>
              <a:spcAft>
                <a:spcPts val="0"/>
              </a:spcAft>
              <a:buSzPts val="1400"/>
              <a:buChar char="○"/>
            </a:pPr>
            <a:r>
              <a:rPr lang="en" sz="1400"/>
              <a:t>Behaviors, amenities, schedules, etc.</a:t>
            </a:r>
            <a:endParaRPr sz="1400"/>
          </a:p>
          <a:p>
            <a:pPr marL="914400" lvl="1" indent="-317500" algn="l" rtl="0">
              <a:spcBef>
                <a:spcPts val="0"/>
              </a:spcBef>
              <a:spcAft>
                <a:spcPts val="0"/>
              </a:spcAft>
              <a:buSzPts val="1400"/>
              <a:buChar char="○"/>
            </a:pPr>
            <a:r>
              <a:rPr lang="en" sz="1400"/>
              <a:t>Title IX evolution and its’ role in these spaces</a:t>
            </a:r>
            <a:endParaRPr sz="1400"/>
          </a:p>
          <a:p>
            <a:pPr marL="457200" lvl="0" indent="-342900" algn="l" rtl="0">
              <a:spcBef>
                <a:spcPts val="0"/>
              </a:spcBef>
              <a:spcAft>
                <a:spcPts val="0"/>
              </a:spcAft>
              <a:buSzPts val="1800"/>
              <a:buChar char="●"/>
            </a:pPr>
            <a:r>
              <a:rPr lang="en" sz="1800" b="1"/>
              <a:t>How do our non-binary student-athletes fit into these spaces?</a:t>
            </a:r>
            <a:endParaRPr sz="1800" b="1"/>
          </a:p>
          <a:p>
            <a:pPr marL="914400" lvl="1" indent="-317500" algn="l" rtl="0">
              <a:spcBef>
                <a:spcPts val="0"/>
              </a:spcBef>
              <a:spcAft>
                <a:spcPts val="0"/>
              </a:spcAft>
              <a:buSzPts val="1400"/>
              <a:buChar char="○"/>
            </a:pPr>
            <a:r>
              <a:rPr lang="en" sz="1400"/>
              <a:t>Is there a “gender neutral” locker room space for your &amp; visiting student-athletes?</a:t>
            </a:r>
            <a:endParaRPr sz="1400"/>
          </a:p>
          <a:p>
            <a:pPr marL="0" lvl="0" indent="0" algn="l" rtl="0">
              <a:spcBef>
                <a:spcPts val="1200"/>
              </a:spcBef>
              <a:spcAft>
                <a:spcPts val="1200"/>
              </a:spcAft>
              <a:buNone/>
            </a:pPr>
            <a:endParaRPr sz="1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4"/>
          <p:cNvSpPr txBox="1">
            <a:spLocks noGrp="1"/>
          </p:cNvSpPr>
          <p:nvPr>
            <p:ph type="title"/>
          </p:nvPr>
        </p:nvSpPr>
        <p:spPr>
          <a:xfrm>
            <a:off x="819150" y="495225"/>
            <a:ext cx="75057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4400"/>
              <a:t>Facility Usage: </a:t>
            </a:r>
            <a:r>
              <a:rPr lang="en" sz="2000" b="1">
                <a:solidFill>
                  <a:schemeClr val="dk2"/>
                </a:solidFill>
                <a:latin typeface="Calibri"/>
                <a:ea typeface="Calibri"/>
                <a:cs typeface="Calibri"/>
                <a:sym typeface="Calibri"/>
              </a:rPr>
              <a:t>PLAN AHEAD!</a:t>
            </a:r>
            <a:endParaRPr sz="4400"/>
          </a:p>
        </p:txBody>
      </p:sp>
      <p:sp>
        <p:nvSpPr>
          <p:cNvPr id="194" name="Google Shape;194;p24"/>
          <p:cNvSpPr txBox="1">
            <a:spLocks noGrp="1"/>
          </p:cNvSpPr>
          <p:nvPr>
            <p:ph type="body" idx="1"/>
          </p:nvPr>
        </p:nvSpPr>
        <p:spPr>
          <a:xfrm>
            <a:off x="819150" y="1346050"/>
            <a:ext cx="7505700" cy="2620200"/>
          </a:xfrm>
          <a:prstGeom prst="rect">
            <a:avLst/>
          </a:prstGeom>
        </p:spPr>
        <p:txBody>
          <a:bodyPr spcFirstLastPara="1" wrap="square" lIns="91425" tIns="91425" rIns="91425" bIns="91425" anchor="t" anchorCtr="0">
            <a:normAutofit fontScale="47500" lnSpcReduction="20000"/>
          </a:bodyPr>
          <a:lstStyle/>
          <a:p>
            <a:pPr marL="0" lvl="0" indent="0" algn="l" rtl="0">
              <a:spcBef>
                <a:spcPts val="0"/>
              </a:spcBef>
              <a:spcAft>
                <a:spcPts val="0"/>
              </a:spcAft>
              <a:buNone/>
            </a:pPr>
            <a:r>
              <a:rPr lang="en" sz="4300" b="1"/>
              <a:t>Questions to ask yourself as an AD:</a:t>
            </a:r>
            <a:endParaRPr sz="4300" b="1"/>
          </a:p>
          <a:p>
            <a:pPr marL="457200" lvl="0" indent="-334168" algn="l" rtl="0">
              <a:spcBef>
                <a:spcPts val="1200"/>
              </a:spcBef>
              <a:spcAft>
                <a:spcPts val="0"/>
              </a:spcAft>
              <a:buSzPct val="100000"/>
              <a:buAutoNum type="arabicPeriod"/>
            </a:pPr>
            <a:r>
              <a:rPr lang="en" sz="3500"/>
              <a:t>What facilities do we have to use?</a:t>
            </a:r>
            <a:endParaRPr sz="3500"/>
          </a:p>
          <a:p>
            <a:pPr marL="914400" lvl="1" indent="-334168" algn="l" rtl="0">
              <a:spcBef>
                <a:spcPts val="0"/>
              </a:spcBef>
              <a:spcAft>
                <a:spcPts val="0"/>
              </a:spcAft>
              <a:buSzPct val="100000"/>
              <a:buAutoNum type="alphaLcPeriod"/>
            </a:pPr>
            <a:r>
              <a:rPr lang="en" sz="3500"/>
              <a:t>Turf, grass, hardwood, track, flex-space, fitness room, classroom, etc. </a:t>
            </a:r>
            <a:endParaRPr sz="3500"/>
          </a:p>
          <a:p>
            <a:pPr marL="457200" lvl="0" indent="-334168" algn="l" rtl="0">
              <a:spcBef>
                <a:spcPts val="0"/>
              </a:spcBef>
              <a:spcAft>
                <a:spcPts val="0"/>
              </a:spcAft>
              <a:buSzPct val="100000"/>
              <a:buAutoNum type="arabicPeriod"/>
            </a:pPr>
            <a:r>
              <a:rPr lang="en" sz="3500"/>
              <a:t>Which teams/programs are using these facilities?</a:t>
            </a:r>
            <a:endParaRPr sz="3500"/>
          </a:p>
          <a:p>
            <a:pPr marL="914400" lvl="1" indent="-334168" algn="l" rtl="0">
              <a:spcBef>
                <a:spcPts val="0"/>
              </a:spcBef>
              <a:spcAft>
                <a:spcPts val="0"/>
              </a:spcAft>
              <a:buSzPct val="100000"/>
              <a:buAutoNum type="alphaLcPeriod"/>
            </a:pPr>
            <a:r>
              <a:rPr lang="en" sz="3500"/>
              <a:t>Middle School, varsity/JV, recreational groups, rentals, etc. </a:t>
            </a:r>
            <a:endParaRPr sz="3500"/>
          </a:p>
          <a:p>
            <a:pPr marL="914400" lvl="1" indent="-334168" algn="l" rtl="0">
              <a:spcBef>
                <a:spcPts val="0"/>
              </a:spcBef>
              <a:spcAft>
                <a:spcPts val="0"/>
              </a:spcAft>
              <a:buSzPct val="100000"/>
              <a:buAutoNum type="alphaLcPeriod"/>
            </a:pPr>
            <a:r>
              <a:rPr lang="en" sz="3500"/>
              <a:t>Ask your coaches!</a:t>
            </a:r>
            <a:endParaRPr sz="3500"/>
          </a:p>
          <a:p>
            <a:pPr marL="457200" lvl="0" indent="-334168" algn="l" rtl="0">
              <a:spcBef>
                <a:spcPts val="0"/>
              </a:spcBef>
              <a:spcAft>
                <a:spcPts val="0"/>
              </a:spcAft>
              <a:buSzPct val="100000"/>
              <a:buAutoNum type="arabicPeriod"/>
            </a:pPr>
            <a:r>
              <a:rPr lang="en" sz="3500"/>
              <a:t>Who is doing the scheduling? AA, coaches, or together?</a:t>
            </a:r>
            <a:endParaRPr sz="3500"/>
          </a:p>
          <a:p>
            <a:pPr marL="914400" lvl="1" indent="-334168" algn="l" rtl="0">
              <a:spcBef>
                <a:spcPts val="0"/>
              </a:spcBef>
              <a:spcAft>
                <a:spcPts val="0"/>
              </a:spcAft>
              <a:buSzPct val="100000"/>
              <a:buAutoNum type="alphaLcPeriod"/>
            </a:pPr>
            <a:r>
              <a:rPr lang="en" sz="3500"/>
              <a:t>What are the teams priorities on any given day? (i.e. turf v grass)</a:t>
            </a:r>
            <a:endParaRPr sz="3500"/>
          </a:p>
          <a:p>
            <a:pPr marL="457200" lvl="0" indent="-334168" algn="l" rtl="0">
              <a:spcBef>
                <a:spcPts val="0"/>
              </a:spcBef>
              <a:spcAft>
                <a:spcPts val="0"/>
              </a:spcAft>
              <a:buSzPct val="100000"/>
              <a:buAutoNum type="arabicPeriod"/>
            </a:pPr>
            <a:r>
              <a:rPr lang="en" sz="3500"/>
              <a:t>What are the ideal “slots” for each program?</a:t>
            </a:r>
            <a:endParaRPr sz="3500"/>
          </a:p>
        </p:txBody>
      </p:sp>
      <p:sp>
        <p:nvSpPr>
          <p:cNvPr id="195" name="Google Shape;195;p24"/>
          <p:cNvSpPr txBox="1"/>
          <p:nvPr/>
        </p:nvSpPr>
        <p:spPr>
          <a:xfrm>
            <a:off x="1051125" y="3966250"/>
            <a:ext cx="73299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000" b="1" i="1">
                <a:latin typeface="Calibri"/>
                <a:ea typeface="Calibri"/>
                <a:cs typeface="Calibri"/>
                <a:sym typeface="Calibri"/>
              </a:rPr>
              <a:t>Coaches advocate for “their” program. </a:t>
            </a:r>
            <a:endParaRPr sz="2000" b="1" i="1">
              <a:latin typeface="Calibri"/>
              <a:ea typeface="Calibri"/>
              <a:cs typeface="Calibri"/>
              <a:sym typeface="Calibri"/>
            </a:endParaRPr>
          </a:p>
          <a:p>
            <a:pPr marL="0" lvl="0" indent="0" algn="ctr" rtl="0">
              <a:spcBef>
                <a:spcPts val="0"/>
              </a:spcBef>
              <a:spcAft>
                <a:spcPts val="0"/>
              </a:spcAft>
              <a:buNone/>
            </a:pPr>
            <a:r>
              <a:rPr lang="en" sz="2000" b="1" i="1" u="sng">
                <a:solidFill>
                  <a:schemeClr val="lt1"/>
                </a:solidFill>
                <a:latin typeface="Calibri"/>
                <a:ea typeface="Calibri"/>
                <a:cs typeface="Calibri"/>
                <a:sym typeface="Calibri"/>
              </a:rPr>
              <a:t>You ensure equity for all of the programs.</a:t>
            </a:r>
            <a:endParaRPr sz="2000" b="1" i="1" u="sng">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
                                        </p:tgtEl>
                                        <p:attrNameLst>
                                          <p:attrName>style.visibility</p:attrName>
                                        </p:attrNameLst>
                                      </p:cBhvr>
                                      <p:to>
                                        <p:strVal val="visible"/>
                                      </p:to>
                                    </p:set>
                                    <p:animEffect transition="in" filter="fade">
                                      <p:cBhvr>
                                        <p:cTn id="7" dur="1000"/>
                                        <p:tgtEl>
                                          <p:spTgt spid="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5"/>
          <p:cNvSpPr txBox="1">
            <a:spLocks noGrp="1"/>
          </p:cNvSpPr>
          <p:nvPr>
            <p:ph type="title"/>
          </p:nvPr>
        </p:nvSpPr>
        <p:spPr>
          <a:xfrm>
            <a:off x="819150" y="523250"/>
            <a:ext cx="75057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4200"/>
              <a:t>Budgeting for Teams</a:t>
            </a:r>
            <a:endParaRPr sz="4200"/>
          </a:p>
        </p:txBody>
      </p:sp>
      <p:sp>
        <p:nvSpPr>
          <p:cNvPr id="201" name="Google Shape;201;p25"/>
          <p:cNvSpPr txBox="1">
            <a:spLocks noGrp="1"/>
          </p:cNvSpPr>
          <p:nvPr>
            <p:ph type="body" idx="1"/>
          </p:nvPr>
        </p:nvSpPr>
        <p:spPr>
          <a:xfrm>
            <a:off x="819150" y="1289975"/>
            <a:ext cx="7505700" cy="3405000"/>
          </a:xfrm>
          <a:prstGeom prst="rect">
            <a:avLst/>
          </a:prstGeom>
        </p:spPr>
        <p:txBody>
          <a:bodyPr spcFirstLastPara="1" wrap="square" lIns="91425" tIns="91425" rIns="91425" bIns="91425" anchor="t" anchorCtr="0">
            <a:normAutofit lnSpcReduction="20000"/>
          </a:bodyPr>
          <a:lstStyle/>
          <a:p>
            <a:pPr marL="457200" lvl="0" indent="-342900" algn="l" rtl="0">
              <a:spcBef>
                <a:spcPts val="0"/>
              </a:spcBef>
              <a:spcAft>
                <a:spcPts val="0"/>
              </a:spcAft>
              <a:buSzPts val="1800"/>
              <a:buAutoNum type="arabicPeriod"/>
            </a:pPr>
            <a:r>
              <a:rPr lang="en" sz="1800" b="1"/>
              <a:t>Remember the difference in “equitable” v. “equal”</a:t>
            </a:r>
            <a:endParaRPr sz="1800" b="1"/>
          </a:p>
          <a:p>
            <a:pPr marL="914400" lvl="1" indent="-317500" algn="l" rtl="0">
              <a:spcBef>
                <a:spcPts val="0"/>
              </a:spcBef>
              <a:spcAft>
                <a:spcPts val="0"/>
              </a:spcAft>
              <a:buSzPts val="1400"/>
              <a:buAutoNum type="alphaLcPeriod"/>
            </a:pPr>
            <a:r>
              <a:rPr lang="en" sz="1400"/>
              <a:t>The Pay-to-Play/Activity fee structure example</a:t>
            </a:r>
            <a:endParaRPr sz="1400"/>
          </a:p>
          <a:p>
            <a:pPr marL="457200" lvl="0" indent="-342900" algn="l" rtl="0">
              <a:spcBef>
                <a:spcPts val="0"/>
              </a:spcBef>
              <a:spcAft>
                <a:spcPts val="0"/>
              </a:spcAft>
              <a:buSzPts val="1800"/>
              <a:buAutoNum type="arabicPeriod"/>
            </a:pPr>
            <a:r>
              <a:rPr lang="en" sz="1800" b="1"/>
              <a:t>What does the school pay for? Is it consistent across programs?</a:t>
            </a:r>
            <a:endParaRPr sz="1800" b="1"/>
          </a:p>
          <a:p>
            <a:pPr marL="914400" lvl="1" indent="-317500" algn="l" rtl="0">
              <a:spcBef>
                <a:spcPts val="0"/>
              </a:spcBef>
              <a:spcAft>
                <a:spcPts val="0"/>
              </a:spcAft>
              <a:buSzPts val="1400"/>
              <a:buAutoNum type="alphaLcPeriod"/>
            </a:pPr>
            <a:r>
              <a:rPr lang="en" sz="1400"/>
              <a:t>Coaching stipends</a:t>
            </a:r>
            <a:endParaRPr sz="1400"/>
          </a:p>
          <a:p>
            <a:pPr marL="914400" lvl="1" indent="-317500" algn="l" rtl="0">
              <a:spcBef>
                <a:spcPts val="0"/>
              </a:spcBef>
              <a:spcAft>
                <a:spcPts val="0"/>
              </a:spcAft>
              <a:buSzPts val="1400"/>
              <a:buAutoNum type="alphaLcPeriod"/>
            </a:pPr>
            <a:r>
              <a:rPr lang="en" sz="1400"/>
              <a:t>Travel</a:t>
            </a:r>
            <a:endParaRPr sz="1400"/>
          </a:p>
          <a:p>
            <a:pPr marL="914400" lvl="1" indent="-317500" algn="l" rtl="0">
              <a:spcBef>
                <a:spcPts val="0"/>
              </a:spcBef>
              <a:spcAft>
                <a:spcPts val="0"/>
              </a:spcAft>
              <a:buSzPts val="1400"/>
              <a:buAutoNum type="alphaLcPeriod"/>
            </a:pPr>
            <a:r>
              <a:rPr lang="en" sz="1400"/>
              <a:t>Gear</a:t>
            </a:r>
            <a:endParaRPr sz="1400"/>
          </a:p>
          <a:p>
            <a:pPr marL="914400" lvl="1" indent="-317500" algn="l" rtl="0">
              <a:spcBef>
                <a:spcPts val="0"/>
              </a:spcBef>
              <a:spcAft>
                <a:spcPts val="0"/>
              </a:spcAft>
              <a:buSzPts val="1400"/>
              <a:buAutoNum type="alphaLcPeriod"/>
            </a:pPr>
            <a:r>
              <a:rPr lang="en" sz="1400"/>
              <a:t>Equipment</a:t>
            </a:r>
            <a:endParaRPr sz="1400"/>
          </a:p>
          <a:p>
            <a:pPr marL="914400" lvl="1" indent="-317500" algn="l" rtl="0">
              <a:spcBef>
                <a:spcPts val="0"/>
              </a:spcBef>
              <a:spcAft>
                <a:spcPts val="0"/>
              </a:spcAft>
              <a:buSzPts val="1400"/>
              <a:buAutoNum type="alphaLcPeriod"/>
            </a:pPr>
            <a:r>
              <a:rPr lang="en" sz="1400"/>
              <a:t>Other areas?</a:t>
            </a:r>
            <a:endParaRPr sz="1400"/>
          </a:p>
          <a:p>
            <a:pPr marL="457200" lvl="0" indent="-342900" algn="l" rtl="0">
              <a:spcBef>
                <a:spcPts val="0"/>
              </a:spcBef>
              <a:spcAft>
                <a:spcPts val="0"/>
              </a:spcAft>
              <a:buSzPts val="1800"/>
              <a:buAutoNum type="arabicPeriod"/>
            </a:pPr>
            <a:r>
              <a:rPr lang="en" sz="1800" b="1"/>
              <a:t>How do extra-expenses factor into budgets? </a:t>
            </a:r>
            <a:endParaRPr sz="1800" b="1"/>
          </a:p>
          <a:p>
            <a:pPr marL="914400" lvl="1" indent="-317500" algn="l" rtl="0">
              <a:spcBef>
                <a:spcPts val="0"/>
              </a:spcBef>
              <a:spcAft>
                <a:spcPts val="0"/>
              </a:spcAft>
              <a:buSzPts val="1400"/>
              <a:buAutoNum type="alphaLcPeriod"/>
            </a:pPr>
            <a:r>
              <a:rPr lang="en" sz="1400"/>
              <a:t>Play-offs, preseason tournaments, etc.</a:t>
            </a:r>
            <a:endParaRPr sz="1400"/>
          </a:p>
          <a:p>
            <a:pPr marL="914400" lvl="1" indent="-317500" algn="l" rtl="0">
              <a:spcBef>
                <a:spcPts val="0"/>
              </a:spcBef>
              <a:spcAft>
                <a:spcPts val="0"/>
              </a:spcAft>
              <a:buSzPts val="1400"/>
              <a:buAutoNum type="alphaLcPeriod"/>
            </a:pPr>
            <a:r>
              <a:rPr lang="en" sz="1400"/>
              <a:t>Is there equity amongst program fundraising?</a:t>
            </a:r>
            <a:endParaRPr sz="1400"/>
          </a:p>
          <a:p>
            <a:pPr marL="457200" lvl="0" indent="-342900" algn="l" rtl="0">
              <a:spcBef>
                <a:spcPts val="0"/>
              </a:spcBef>
              <a:spcAft>
                <a:spcPts val="0"/>
              </a:spcAft>
              <a:buSzPts val="1800"/>
              <a:buAutoNum type="arabicPeriod"/>
            </a:pPr>
            <a:r>
              <a:rPr lang="en" sz="1800" b="1"/>
              <a:t>Have you created a budget timeline to ensure equity of these things?</a:t>
            </a:r>
            <a:endParaRPr sz="1800" b="1"/>
          </a:p>
          <a:p>
            <a:pPr marL="914400" lvl="1" indent="-317500" algn="l" rtl="0">
              <a:spcBef>
                <a:spcPts val="0"/>
              </a:spcBef>
              <a:spcAft>
                <a:spcPts val="0"/>
              </a:spcAft>
              <a:buSzPts val="1400"/>
              <a:buAutoNum type="alphaLcPeriod"/>
            </a:pPr>
            <a:r>
              <a:rPr lang="en" sz="1400"/>
              <a:t>Create a uniform replacement cycle. Plan for a “travel year” or special event. </a:t>
            </a:r>
            <a:endParaRPr sz="1400"/>
          </a:p>
          <a:p>
            <a:pPr marL="914400" lvl="1" indent="-317500" algn="l" rtl="0">
              <a:spcBef>
                <a:spcPts val="0"/>
              </a:spcBef>
              <a:spcAft>
                <a:spcPts val="0"/>
              </a:spcAft>
              <a:buSzPts val="1400"/>
              <a:buAutoNum type="alphaLcPeriod"/>
            </a:pPr>
            <a:r>
              <a:rPr lang="en" sz="1400"/>
              <a:t>Have the Wish List ready!</a:t>
            </a:r>
            <a:endParaRPr sz="14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6"/>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THANK YOU!!</a:t>
            </a:r>
            <a:endParaRPr/>
          </a:p>
        </p:txBody>
      </p:sp>
      <p:sp>
        <p:nvSpPr>
          <p:cNvPr id="207" name="Google Shape;207;p26"/>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1800" b="1"/>
              <a:t>We would like to thank you for taking time to be with us today.  If you need any assistance in the future, please contact us:</a:t>
            </a:r>
            <a:endParaRPr sz="1800" b="1"/>
          </a:p>
          <a:p>
            <a:pPr marL="0" lvl="0" indent="0" algn="l" rtl="0">
              <a:spcBef>
                <a:spcPts val="1200"/>
              </a:spcBef>
              <a:spcAft>
                <a:spcPts val="0"/>
              </a:spcAft>
              <a:buNone/>
            </a:pPr>
            <a:endParaRPr sz="1800" b="1"/>
          </a:p>
          <a:p>
            <a:pPr marL="0" lvl="0" indent="0" algn="l" rtl="0">
              <a:spcBef>
                <a:spcPts val="1200"/>
              </a:spcBef>
              <a:spcAft>
                <a:spcPts val="0"/>
              </a:spcAft>
              <a:buNone/>
            </a:pPr>
            <a:r>
              <a:rPr lang="en" sz="1800" b="1"/>
              <a:t>Kelsy Ross, NYA AD   			E-mail:  </a:t>
            </a:r>
            <a:r>
              <a:rPr lang="en" sz="1800" b="1" u="sng">
                <a:solidFill>
                  <a:schemeClr val="hlink"/>
                </a:solidFill>
                <a:hlinkClick r:id="rId3"/>
              </a:rPr>
              <a:t>kross@nya.org</a:t>
            </a:r>
            <a:endParaRPr sz="1800" b="1"/>
          </a:p>
          <a:p>
            <a:pPr marL="0" lvl="0" indent="0" algn="l" rtl="0">
              <a:spcBef>
                <a:spcPts val="1200"/>
              </a:spcBef>
              <a:spcAft>
                <a:spcPts val="0"/>
              </a:spcAft>
              <a:buNone/>
            </a:pPr>
            <a:r>
              <a:rPr lang="en" sz="1800" b="1"/>
              <a:t>Rich Buzzell, Marshwood AD		E-mail:  </a:t>
            </a:r>
            <a:r>
              <a:rPr lang="en" sz="1800" b="1" u="sng">
                <a:solidFill>
                  <a:schemeClr val="hlink"/>
                </a:solidFill>
                <a:hlinkClick r:id="rId4"/>
              </a:rPr>
              <a:t>rich.buzzell@rsu35.org</a:t>
            </a:r>
            <a:endParaRPr sz="1800" b="1"/>
          </a:p>
          <a:p>
            <a:pPr marL="0" lvl="0" indent="0" algn="l" rtl="0">
              <a:spcBef>
                <a:spcPts val="1200"/>
              </a:spcBef>
              <a:spcAft>
                <a:spcPts val="1200"/>
              </a:spcAft>
              <a:buNone/>
            </a:pPr>
            <a:r>
              <a:rPr lang="en" sz="1800" b="1"/>
              <a:t>  </a:t>
            </a:r>
            <a:endParaRPr sz="18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4"/>
          <p:cNvSpPr txBox="1">
            <a:spLocks noGrp="1"/>
          </p:cNvSpPr>
          <p:nvPr>
            <p:ph type="title"/>
          </p:nvPr>
        </p:nvSpPr>
        <p:spPr>
          <a:xfrm>
            <a:off x="819150" y="635375"/>
            <a:ext cx="7505700" cy="954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Let’s break it down….</a:t>
            </a:r>
            <a:r>
              <a:rPr lang="en" sz="2200" b="1">
                <a:solidFill>
                  <a:schemeClr val="dk2"/>
                </a:solidFill>
              </a:rPr>
              <a:t>why is this important? What does   </a:t>
            </a:r>
            <a:endParaRPr sz="2200" b="1">
              <a:solidFill>
                <a:schemeClr val="dk2"/>
              </a:solidFill>
            </a:endParaRPr>
          </a:p>
          <a:p>
            <a:pPr marL="0" lvl="0" indent="0" algn="l" rtl="0">
              <a:spcBef>
                <a:spcPts val="0"/>
              </a:spcBef>
              <a:spcAft>
                <a:spcPts val="0"/>
              </a:spcAft>
              <a:buNone/>
            </a:pPr>
            <a:r>
              <a:rPr lang="en" sz="2200" b="1">
                <a:solidFill>
                  <a:schemeClr val="dk2"/>
                </a:solidFill>
              </a:rPr>
              <a:t> 								it mean?</a:t>
            </a:r>
            <a:endParaRPr sz="2200" b="1">
              <a:solidFill>
                <a:schemeClr val="dk2"/>
              </a:solidFill>
            </a:endParaRPr>
          </a:p>
        </p:txBody>
      </p:sp>
      <p:sp>
        <p:nvSpPr>
          <p:cNvPr id="135" name="Google Shape;135;p14"/>
          <p:cNvSpPr txBox="1">
            <a:spLocks noGrp="1"/>
          </p:cNvSpPr>
          <p:nvPr>
            <p:ph type="body" idx="1"/>
          </p:nvPr>
        </p:nvSpPr>
        <p:spPr>
          <a:xfrm>
            <a:off x="819150" y="1443200"/>
            <a:ext cx="7505700" cy="31362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SzPts val="1600"/>
              <a:buAutoNum type="arabicPeriod"/>
            </a:pPr>
            <a:r>
              <a:rPr lang="en" sz="1600" b="1"/>
              <a:t>What is “</a:t>
            </a:r>
            <a:r>
              <a:rPr lang="en" sz="1600" b="1" u="sng"/>
              <a:t>equity</a:t>
            </a:r>
            <a:r>
              <a:rPr lang="en" sz="1600" b="1"/>
              <a:t>”?</a:t>
            </a:r>
            <a:endParaRPr sz="1600" b="1"/>
          </a:p>
          <a:p>
            <a:pPr marL="914400" lvl="1" indent="-330200" algn="l" rtl="0">
              <a:spcBef>
                <a:spcPts val="0"/>
              </a:spcBef>
              <a:spcAft>
                <a:spcPts val="0"/>
              </a:spcAft>
              <a:buSzPts val="1600"/>
              <a:buAutoNum type="alphaLcPeriod"/>
            </a:pPr>
            <a:r>
              <a:rPr lang="en" sz="1600" b="1"/>
              <a:t>“</a:t>
            </a:r>
            <a:r>
              <a:rPr lang="en" sz="1600" b="1">
                <a:highlight>
                  <a:srgbClr val="FFFFFF"/>
                </a:highlight>
              </a:rPr>
              <a:t>the quality of being fair and impartial” </a:t>
            </a:r>
            <a:endParaRPr sz="1600" b="1">
              <a:highlight>
                <a:srgbClr val="FFFFFF"/>
              </a:highlight>
            </a:endParaRPr>
          </a:p>
          <a:p>
            <a:pPr marL="457200" lvl="0" indent="-330200" algn="l" rtl="0">
              <a:spcBef>
                <a:spcPts val="0"/>
              </a:spcBef>
              <a:spcAft>
                <a:spcPts val="0"/>
              </a:spcAft>
              <a:buSzPts val="1600"/>
              <a:buAutoNum type="arabicPeriod"/>
            </a:pPr>
            <a:r>
              <a:rPr lang="en" sz="1600" b="1">
                <a:highlight>
                  <a:srgbClr val="FFFFFF"/>
                </a:highlight>
              </a:rPr>
              <a:t>What is “</a:t>
            </a:r>
            <a:r>
              <a:rPr lang="en" sz="1600" b="1" u="sng">
                <a:highlight>
                  <a:srgbClr val="FFFFFF"/>
                </a:highlight>
              </a:rPr>
              <a:t>fair</a:t>
            </a:r>
            <a:r>
              <a:rPr lang="en" sz="1600" b="1">
                <a:highlight>
                  <a:srgbClr val="FFFFFF"/>
                </a:highlight>
              </a:rPr>
              <a:t>”? </a:t>
            </a:r>
            <a:endParaRPr sz="1600" b="1">
              <a:highlight>
                <a:srgbClr val="FFFFFF"/>
              </a:highlight>
            </a:endParaRPr>
          </a:p>
          <a:p>
            <a:pPr marL="914400" lvl="1" indent="-330200" algn="l" rtl="0">
              <a:spcBef>
                <a:spcPts val="0"/>
              </a:spcBef>
              <a:spcAft>
                <a:spcPts val="0"/>
              </a:spcAft>
              <a:buSzPts val="1600"/>
              <a:buAutoNum type="alphaLcPeriod"/>
            </a:pPr>
            <a:r>
              <a:rPr lang="en" sz="1600" b="1">
                <a:highlight>
                  <a:srgbClr val="FFFFFF"/>
                </a:highlight>
              </a:rPr>
              <a:t>“marked by impartiality and </a:t>
            </a:r>
            <a:r>
              <a:rPr lang="en" sz="1600" b="1">
                <a:highlight>
                  <a:srgbClr val="FFFFFF"/>
                </a:highlight>
                <a:uFill>
                  <a:noFill/>
                </a:uFill>
                <a:hlinkClick r:id="rId3"/>
              </a:rPr>
              <a:t>honesty</a:t>
            </a:r>
            <a:r>
              <a:rPr lang="en" sz="1600" b="1">
                <a:highlight>
                  <a:srgbClr val="FFFFFF"/>
                </a:highlight>
              </a:rPr>
              <a:t>; free from self-interest, prejudice, or favoritism”</a:t>
            </a:r>
            <a:endParaRPr sz="1600" b="1">
              <a:highlight>
                <a:srgbClr val="FFFFFF"/>
              </a:highlight>
            </a:endParaRPr>
          </a:p>
          <a:p>
            <a:pPr marL="457200" lvl="0" indent="-330200" algn="l" rtl="0">
              <a:spcBef>
                <a:spcPts val="0"/>
              </a:spcBef>
              <a:spcAft>
                <a:spcPts val="0"/>
              </a:spcAft>
              <a:buSzPts val="1600"/>
              <a:buAutoNum type="arabicPeriod"/>
            </a:pPr>
            <a:r>
              <a:rPr lang="en" sz="1600" b="1">
                <a:highlight>
                  <a:srgbClr val="FFFFFF"/>
                </a:highlight>
              </a:rPr>
              <a:t>What is “</a:t>
            </a:r>
            <a:r>
              <a:rPr lang="en" sz="1600" b="1" u="sng">
                <a:highlight>
                  <a:srgbClr val="FFFFFF"/>
                </a:highlight>
              </a:rPr>
              <a:t>impartial</a:t>
            </a:r>
            <a:r>
              <a:rPr lang="en" sz="1600" b="1">
                <a:highlight>
                  <a:srgbClr val="FFFFFF"/>
                </a:highlight>
              </a:rPr>
              <a:t>”?</a:t>
            </a:r>
            <a:endParaRPr sz="1600" b="1">
              <a:highlight>
                <a:srgbClr val="FFFFFF"/>
              </a:highlight>
            </a:endParaRPr>
          </a:p>
          <a:p>
            <a:pPr marL="914400" lvl="1" indent="-330200" algn="l" rtl="0">
              <a:spcBef>
                <a:spcPts val="0"/>
              </a:spcBef>
              <a:spcAft>
                <a:spcPts val="0"/>
              </a:spcAft>
              <a:buSzPts val="1600"/>
              <a:buAutoNum type="alphaLcPeriod"/>
            </a:pPr>
            <a:r>
              <a:rPr lang="en" sz="1600" b="1">
                <a:highlight>
                  <a:srgbClr val="FFFFFF"/>
                </a:highlight>
              </a:rPr>
              <a:t>“not partial or biased; treating or affecting all equally”</a:t>
            </a:r>
            <a:endParaRPr sz="1600" b="1">
              <a:highlight>
                <a:srgbClr val="FFFFFF"/>
              </a:highlight>
            </a:endParaRPr>
          </a:p>
          <a:p>
            <a:pPr marL="457200" lvl="0" indent="-330200" algn="l" rtl="0">
              <a:spcBef>
                <a:spcPts val="0"/>
              </a:spcBef>
              <a:spcAft>
                <a:spcPts val="0"/>
              </a:spcAft>
              <a:buSzPts val="1600"/>
              <a:buAutoNum type="arabicPeriod"/>
            </a:pPr>
            <a:r>
              <a:rPr lang="en" sz="1600" b="1">
                <a:highlight>
                  <a:srgbClr val="FFFFFF"/>
                </a:highlight>
              </a:rPr>
              <a:t>What is “</a:t>
            </a:r>
            <a:r>
              <a:rPr lang="en" sz="1600" b="1" u="sng">
                <a:highlight>
                  <a:srgbClr val="FFFFFF"/>
                </a:highlight>
              </a:rPr>
              <a:t>equal</a:t>
            </a:r>
            <a:r>
              <a:rPr lang="en" sz="1600" b="1">
                <a:highlight>
                  <a:srgbClr val="FFFFFF"/>
                </a:highlight>
              </a:rPr>
              <a:t>”?</a:t>
            </a:r>
            <a:endParaRPr sz="1600" b="1">
              <a:highlight>
                <a:srgbClr val="FFFFFF"/>
              </a:highlight>
            </a:endParaRPr>
          </a:p>
          <a:p>
            <a:pPr marL="914400" lvl="1" indent="-330200" algn="l" rtl="0">
              <a:spcBef>
                <a:spcPts val="0"/>
              </a:spcBef>
              <a:spcAft>
                <a:spcPts val="0"/>
              </a:spcAft>
              <a:buSzPts val="1600"/>
              <a:buAutoNum type="alphaLcPeriod"/>
            </a:pPr>
            <a:r>
              <a:rPr lang="en" sz="1600" b="1">
                <a:highlight>
                  <a:srgbClr val="FFFFFF"/>
                </a:highlight>
              </a:rPr>
              <a:t>“of the same measure, quantity, amount, or number as another”</a:t>
            </a:r>
            <a:endParaRPr sz="1600" b="1">
              <a:highlight>
                <a:srgbClr val="FFFFFF"/>
              </a:highlight>
            </a:endParaRPr>
          </a:p>
          <a:p>
            <a:pPr marL="0" lvl="0" indent="0" algn="l" rtl="0">
              <a:spcBef>
                <a:spcPts val="1200"/>
              </a:spcBef>
              <a:spcAft>
                <a:spcPts val="1200"/>
              </a:spcAft>
              <a:buNone/>
            </a:pPr>
            <a:r>
              <a:rPr lang="en" sz="800" i="1">
                <a:highlight>
                  <a:srgbClr val="FFFFFF"/>
                </a:highlight>
              </a:rPr>
              <a:t>*Definitions, Merriam-Webster, Google ‘22</a:t>
            </a:r>
            <a:endParaRPr sz="800" i="1">
              <a:highlight>
                <a:srgbClr val="FFFFFF"/>
              </a:high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fade">
                                      <p:cBhvr>
                                        <p:cTn id="7" dur="1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5"/>
          <p:cNvSpPr txBox="1">
            <a:spLocks noGrp="1"/>
          </p:cNvSpPr>
          <p:nvPr>
            <p:ph type="body" idx="1"/>
          </p:nvPr>
        </p:nvSpPr>
        <p:spPr>
          <a:xfrm>
            <a:off x="819150" y="1347750"/>
            <a:ext cx="7505700" cy="24480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2400" b="1"/>
              <a:t>Athletic Departments can operate in a manner that is </a:t>
            </a:r>
            <a:endParaRPr sz="2400" b="1"/>
          </a:p>
          <a:p>
            <a:pPr marL="0" lvl="0" indent="0" algn="ctr" rtl="0">
              <a:spcBef>
                <a:spcPts val="1200"/>
              </a:spcBef>
              <a:spcAft>
                <a:spcPts val="0"/>
              </a:spcAft>
              <a:buNone/>
            </a:pPr>
            <a:r>
              <a:rPr lang="en" sz="3600" b="1"/>
              <a:t>equitable </a:t>
            </a:r>
            <a:r>
              <a:rPr lang="en" sz="2400" b="1"/>
              <a:t>and </a:t>
            </a:r>
            <a:r>
              <a:rPr lang="en" sz="3600" b="1"/>
              <a:t>fair</a:t>
            </a:r>
            <a:r>
              <a:rPr lang="en" sz="2400" b="1"/>
              <a:t>, </a:t>
            </a:r>
            <a:endParaRPr sz="2400" b="1"/>
          </a:p>
          <a:p>
            <a:pPr marL="0" lvl="0" indent="0" algn="ctr" rtl="0">
              <a:spcBef>
                <a:spcPts val="1200"/>
              </a:spcBef>
              <a:spcAft>
                <a:spcPts val="1200"/>
              </a:spcAft>
              <a:buNone/>
            </a:pPr>
            <a:r>
              <a:rPr lang="en" sz="2400" b="1"/>
              <a:t>while not being equal.</a:t>
            </a:r>
            <a:endParaRPr sz="2400"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6"/>
          <p:cNvSpPr txBox="1">
            <a:spLocks noGrp="1"/>
          </p:cNvSpPr>
          <p:nvPr>
            <p:ph type="title"/>
          </p:nvPr>
        </p:nvSpPr>
        <p:spPr>
          <a:xfrm>
            <a:off x="819150" y="587425"/>
            <a:ext cx="7505700" cy="960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700"/>
              <a:t>Topic Areas Areas Affecting Equity</a:t>
            </a:r>
            <a:endParaRPr sz="3700"/>
          </a:p>
        </p:txBody>
      </p:sp>
      <p:sp>
        <p:nvSpPr>
          <p:cNvPr id="146" name="Google Shape;146;p16"/>
          <p:cNvSpPr txBox="1">
            <a:spLocks noGrp="1"/>
          </p:cNvSpPr>
          <p:nvPr>
            <p:ph type="body" idx="1"/>
          </p:nvPr>
        </p:nvSpPr>
        <p:spPr>
          <a:xfrm>
            <a:off x="819150" y="1647650"/>
            <a:ext cx="7505700" cy="27912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SzPts val="1600"/>
              <a:buAutoNum type="arabicPeriod"/>
            </a:pPr>
            <a:r>
              <a:rPr lang="en" sz="1600" b="1"/>
              <a:t>Title IX</a:t>
            </a:r>
            <a:endParaRPr sz="1600" b="1"/>
          </a:p>
          <a:p>
            <a:pPr marL="457200" lvl="0" indent="-330200" algn="l" rtl="0">
              <a:spcBef>
                <a:spcPts val="0"/>
              </a:spcBef>
              <a:spcAft>
                <a:spcPts val="0"/>
              </a:spcAft>
              <a:buSzPts val="1600"/>
              <a:buAutoNum type="arabicPeriod"/>
            </a:pPr>
            <a:r>
              <a:rPr lang="en" sz="1600" b="1"/>
              <a:t>Game Times and Practices for Teams</a:t>
            </a:r>
            <a:endParaRPr sz="1600" b="1"/>
          </a:p>
          <a:p>
            <a:pPr marL="457200" lvl="0" indent="-330200" algn="l" rtl="0">
              <a:spcBef>
                <a:spcPts val="0"/>
              </a:spcBef>
              <a:spcAft>
                <a:spcPts val="0"/>
              </a:spcAft>
              <a:buSzPts val="1600"/>
              <a:buAutoNum type="arabicPeriod"/>
            </a:pPr>
            <a:r>
              <a:rPr lang="en" sz="1600" b="1"/>
              <a:t>Booster Involvement</a:t>
            </a:r>
            <a:endParaRPr sz="1600" b="1"/>
          </a:p>
          <a:p>
            <a:pPr marL="457200" lvl="0" indent="-330200" algn="l" rtl="0">
              <a:spcBef>
                <a:spcPts val="0"/>
              </a:spcBef>
              <a:spcAft>
                <a:spcPts val="0"/>
              </a:spcAft>
              <a:buSzPts val="1600"/>
              <a:buAutoNum type="arabicPeriod"/>
            </a:pPr>
            <a:r>
              <a:rPr lang="en" sz="1600" b="1"/>
              <a:t>Hiring Practices in Athletic Department</a:t>
            </a:r>
            <a:endParaRPr sz="1600" b="1"/>
          </a:p>
          <a:p>
            <a:pPr marL="457200" lvl="0" indent="-330200" algn="l" rtl="0">
              <a:spcBef>
                <a:spcPts val="0"/>
              </a:spcBef>
              <a:spcAft>
                <a:spcPts val="0"/>
              </a:spcAft>
              <a:buSzPts val="1600"/>
              <a:buAutoNum type="arabicPeriod"/>
            </a:pPr>
            <a:r>
              <a:rPr lang="en" sz="1600" b="1"/>
              <a:t>Services Being Offered for Both Genders</a:t>
            </a:r>
            <a:endParaRPr sz="1600" b="1"/>
          </a:p>
          <a:p>
            <a:pPr marL="457200" lvl="0" indent="-330200" algn="l" rtl="0">
              <a:spcBef>
                <a:spcPts val="0"/>
              </a:spcBef>
              <a:spcAft>
                <a:spcPts val="0"/>
              </a:spcAft>
              <a:buSzPts val="1600"/>
              <a:buAutoNum type="arabicPeriod"/>
            </a:pPr>
            <a:r>
              <a:rPr lang="en" sz="1600" b="1"/>
              <a:t>Locker Room Availability</a:t>
            </a:r>
            <a:endParaRPr sz="1600" b="1"/>
          </a:p>
          <a:p>
            <a:pPr marL="457200" lvl="0" indent="-330200" algn="l" rtl="0">
              <a:spcBef>
                <a:spcPts val="0"/>
              </a:spcBef>
              <a:spcAft>
                <a:spcPts val="0"/>
              </a:spcAft>
              <a:buSzPts val="1600"/>
              <a:buAutoNum type="arabicPeriod"/>
            </a:pPr>
            <a:r>
              <a:rPr lang="en" sz="1600" b="1"/>
              <a:t>Facility Usage</a:t>
            </a:r>
            <a:endParaRPr sz="1600" b="1"/>
          </a:p>
          <a:p>
            <a:pPr marL="457200" lvl="0" indent="-330200" algn="l" rtl="0">
              <a:spcBef>
                <a:spcPts val="0"/>
              </a:spcBef>
              <a:spcAft>
                <a:spcPts val="0"/>
              </a:spcAft>
              <a:buSzPts val="1600"/>
              <a:buAutoNum type="arabicPeriod"/>
            </a:pPr>
            <a:r>
              <a:rPr lang="en" sz="1600" b="1"/>
              <a:t>Budgeting for Teams</a:t>
            </a:r>
            <a:endParaRPr sz="1600" b="1"/>
          </a:p>
          <a:p>
            <a:pPr marL="457200" lvl="0" indent="0" algn="l" rtl="0">
              <a:spcBef>
                <a:spcPts val="1200"/>
              </a:spcBef>
              <a:spcAft>
                <a:spcPts val="120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17"/>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Title IX: </a:t>
            </a:r>
            <a:r>
              <a:rPr lang="en" sz="1300" b="1">
                <a:solidFill>
                  <a:srgbClr val="030A13"/>
                </a:solidFill>
                <a:highlight>
                  <a:srgbClr val="FFFFFF"/>
                </a:highlight>
              </a:rPr>
              <a:t>No person in the United States shall, on the basis of sex, be excluded from participation in, be denied the benefits of, or be subjected to discrimination under any education program or activity receiving Federal financial assistance.</a:t>
            </a:r>
            <a:endParaRPr sz="1300" b="1"/>
          </a:p>
        </p:txBody>
      </p:sp>
      <p:sp>
        <p:nvSpPr>
          <p:cNvPr id="152" name="Google Shape;152;p17"/>
          <p:cNvSpPr txBox="1">
            <a:spLocks noGrp="1"/>
          </p:cNvSpPr>
          <p:nvPr>
            <p:ph type="body" idx="1"/>
          </p:nvPr>
        </p:nvSpPr>
        <p:spPr>
          <a:xfrm>
            <a:off x="819150" y="1990725"/>
            <a:ext cx="7505700" cy="27879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sz="1800" b="1"/>
              <a:t>The history of Title IX</a:t>
            </a:r>
            <a:endParaRPr sz="1800" b="1"/>
          </a:p>
          <a:p>
            <a:pPr marL="914400" lvl="1" indent="-342900" algn="l" rtl="0">
              <a:spcBef>
                <a:spcPts val="0"/>
              </a:spcBef>
              <a:spcAft>
                <a:spcPts val="0"/>
              </a:spcAft>
              <a:buSzPts val="1800"/>
              <a:buChar char="○"/>
            </a:pPr>
            <a:r>
              <a:rPr lang="en" sz="1800"/>
              <a:t>Intention</a:t>
            </a:r>
            <a:endParaRPr sz="1800"/>
          </a:p>
          <a:p>
            <a:pPr marL="914400" lvl="1" indent="-342900" algn="l" rtl="0">
              <a:spcBef>
                <a:spcPts val="0"/>
              </a:spcBef>
              <a:spcAft>
                <a:spcPts val="0"/>
              </a:spcAft>
              <a:buSzPts val="1800"/>
              <a:buChar char="○"/>
            </a:pPr>
            <a:r>
              <a:rPr lang="en" sz="1800"/>
              <a:t>Results</a:t>
            </a:r>
            <a:endParaRPr sz="1800"/>
          </a:p>
          <a:p>
            <a:pPr marL="457200" lvl="0" indent="-342900" algn="l" rtl="0">
              <a:spcBef>
                <a:spcPts val="0"/>
              </a:spcBef>
              <a:spcAft>
                <a:spcPts val="0"/>
              </a:spcAft>
              <a:buSzPts val="1800"/>
              <a:buChar char="●"/>
            </a:pPr>
            <a:r>
              <a:rPr lang="en" sz="1800" b="1"/>
              <a:t>How do we - as  Athletic Administrators -  uphold intention and address unintentional results?</a:t>
            </a:r>
            <a:endParaRPr sz="1800" b="1"/>
          </a:p>
          <a:p>
            <a:pPr marL="914400" lvl="1" indent="-342900" algn="l" rtl="0">
              <a:spcBef>
                <a:spcPts val="0"/>
              </a:spcBef>
              <a:spcAft>
                <a:spcPts val="0"/>
              </a:spcAft>
              <a:buSzPts val="1800"/>
              <a:buChar char="○"/>
            </a:pPr>
            <a:r>
              <a:rPr lang="en" sz="1800"/>
              <a:t>Awareness</a:t>
            </a:r>
            <a:endParaRPr sz="1800"/>
          </a:p>
          <a:p>
            <a:pPr marL="914400" lvl="1" indent="-342900" algn="l" rtl="0">
              <a:spcBef>
                <a:spcPts val="0"/>
              </a:spcBef>
              <a:spcAft>
                <a:spcPts val="0"/>
              </a:spcAft>
              <a:buSzPts val="1800"/>
              <a:buChar char="○"/>
            </a:pPr>
            <a:r>
              <a:rPr lang="en" sz="1800"/>
              <a:t>Education</a:t>
            </a:r>
            <a:endParaRPr sz="1800"/>
          </a:p>
          <a:p>
            <a:pPr marL="914400" lvl="1" indent="-342900" algn="l" rtl="0">
              <a:spcBef>
                <a:spcPts val="0"/>
              </a:spcBef>
              <a:spcAft>
                <a:spcPts val="0"/>
              </a:spcAft>
              <a:buSzPts val="1800"/>
              <a:buChar char="○"/>
            </a:pPr>
            <a:r>
              <a:rPr lang="en" sz="1800"/>
              <a:t>Establishing EQUITY </a:t>
            </a:r>
            <a:endParaRPr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fade">
                                      <p:cBhvr>
                                        <p:cTn id="7" dur="10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8"/>
          <p:cNvSpPr txBox="1">
            <a:spLocks noGrp="1"/>
          </p:cNvSpPr>
          <p:nvPr>
            <p:ph type="title"/>
          </p:nvPr>
        </p:nvSpPr>
        <p:spPr>
          <a:xfrm>
            <a:off x="819150" y="515775"/>
            <a:ext cx="7505700" cy="8595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4600"/>
              <a:t>Title IX-</a:t>
            </a:r>
            <a:r>
              <a:rPr lang="en" sz="1599" b="1">
                <a:solidFill>
                  <a:srgbClr val="202124"/>
                </a:solidFill>
                <a:highlight>
                  <a:srgbClr val="FFFFFF"/>
                </a:highlight>
                <a:latin typeface="Times New Roman"/>
                <a:ea typeface="Times New Roman"/>
                <a:cs typeface="Times New Roman"/>
                <a:sym typeface="Times New Roman"/>
              </a:rPr>
              <a:t>Basically prohibits discrimination based on sex in educational programs and activities that receive federal financial</a:t>
            </a:r>
            <a:r>
              <a:rPr lang="en" sz="3155" b="1">
                <a:solidFill>
                  <a:srgbClr val="202124"/>
                </a:solidFill>
                <a:highlight>
                  <a:srgbClr val="FFFFFF"/>
                </a:highlight>
                <a:latin typeface="Times New Roman"/>
                <a:ea typeface="Times New Roman"/>
                <a:cs typeface="Times New Roman"/>
                <a:sym typeface="Times New Roman"/>
              </a:rPr>
              <a:t> </a:t>
            </a:r>
            <a:r>
              <a:rPr lang="en" sz="1599" b="1">
                <a:solidFill>
                  <a:srgbClr val="202124"/>
                </a:solidFill>
                <a:highlight>
                  <a:srgbClr val="FFFFFF"/>
                </a:highlight>
                <a:latin typeface="Times New Roman"/>
                <a:ea typeface="Times New Roman"/>
                <a:cs typeface="Times New Roman"/>
                <a:sym typeface="Times New Roman"/>
              </a:rPr>
              <a:t>assistance</a:t>
            </a:r>
            <a:r>
              <a:rPr lang="en" sz="1599">
                <a:solidFill>
                  <a:srgbClr val="202124"/>
                </a:solidFill>
                <a:highlight>
                  <a:srgbClr val="FFFFFF"/>
                </a:highlight>
                <a:latin typeface="Times New Roman"/>
                <a:ea typeface="Times New Roman"/>
                <a:cs typeface="Times New Roman"/>
                <a:sym typeface="Times New Roman"/>
              </a:rPr>
              <a:t>.</a:t>
            </a:r>
            <a:endParaRPr sz="1599">
              <a:solidFill>
                <a:srgbClr val="202124"/>
              </a:solidFill>
              <a:highlight>
                <a:srgbClr val="FFFFFF"/>
              </a:highlight>
              <a:latin typeface="Times New Roman"/>
              <a:ea typeface="Times New Roman"/>
              <a:cs typeface="Times New Roman"/>
              <a:sym typeface="Times New Roman"/>
            </a:endParaRPr>
          </a:p>
          <a:p>
            <a:pPr marL="0" lvl="0" indent="0" algn="l" rtl="0">
              <a:spcBef>
                <a:spcPts val="0"/>
              </a:spcBef>
              <a:spcAft>
                <a:spcPts val="0"/>
              </a:spcAft>
              <a:buNone/>
            </a:pPr>
            <a:endParaRPr sz="4600"/>
          </a:p>
        </p:txBody>
      </p:sp>
      <p:sp>
        <p:nvSpPr>
          <p:cNvPr id="158" name="Google Shape;158;p18"/>
          <p:cNvSpPr txBox="1">
            <a:spLocks noGrp="1"/>
          </p:cNvSpPr>
          <p:nvPr>
            <p:ph type="body" idx="1"/>
          </p:nvPr>
        </p:nvSpPr>
        <p:spPr>
          <a:xfrm>
            <a:off x="515775" y="1934175"/>
            <a:ext cx="8080500" cy="2504700"/>
          </a:xfrm>
          <a:prstGeom prst="rect">
            <a:avLst/>
          </a:prstGeom>
        </p:spPr>
        <p:txBody>
          <a:bodyPr spcFirstLastPara="1" wrap="square" lIns="91425" tIns="91425" rIns="91425" bIns="91425" anchor="t" anchorCtr="0">
            <a:normAutofit fontScale="25000" lnSpcReduction="20000"/>
          </a:bodyPr>
          <a:lstStyle/>
          <a:p>
            <a:pPr marL="457200" lvl="0" indent="-317500" algn="l" rtl="0">
              <a:spcBef>
                <a:spcPts val="0"/>
              </a:spcBef>
              <a:spcAft>
                <a:spcPts val="0"/>
              </a:spcAft>
              <a:buClr>
                <a:srgbClr val="202124"/>
              </a:buClr>
              <a:buSzPct val="100000"/>
              <a:buAutoNum type="arabicPeriod"/>
            </a:pPr>
            <a:r>
              <a:rPr lang="en" sz="5600" b="1">
                <a:solidFill>
                  <a:srgbClr val="202124"/>
                </a:solidFill>
                <a:highlight>
                  <a:srgbClr val="FFFFFF"/>
                </a:highlight>
              </a:rPr>
              <a:t>The questions you need to ask yourself is “Our all of our programs being treated equally, regardless of gender?”</a:t>
            </a:r>
            <a:endParaRPr sz="5600" b="1">
              <a:solidFill>
                <a:srgbClr val="202124"/>
              </a:solidFill>
              <a:highlight>
                <a:srgbClr val="FFFFFF"/>
              </a:highlight>
            </a:endParaRPr>
          </a:p>
          <a:p>
            <a:pPr marL="457200" lvl="0" indent="-317500" algn="l" rtl="0">
              <a:spcBef>
                <a:spcPts val="0"/>
              </a:spcBef>
              <a:spcAft>
                <a:spcPts val="0"/>
              </a:spcAft>
              <a:buClr>
                <a:srgbClr val="202124"/>
              </a:buClr>
              <a:buSzPct val="100000"/>
              <a:buAutoNum type="arabicPeriod"/>
            </a:pPr>
            <a:r>
              <a:rPr lang="en" sz="5600" b="1">
                <a:solidFill>
                  <a:srgbClr val="202124"/>
                </a:solidFill>
                <a:highlight>
                  <a:srgbClr val="FFFFFF"/>
                </a:highlight>
              </a:rPr>
              <a:t>AD’s Should perform Title IX self audits throughout year and end of year in reports</a:t>
            </a:r>
            <a:endParaRPr sz="5600" b="1">
              <a:solidFill>
                <a:srgbClr val="333333"/>
              </a:solidFill>
              <a:highlight>
                <a:srgbClr val="FFFFFF"/>
              </a:highlight>
            </a:endParaRPr>
          </a:p>
          <a:p>
            <a:pPr marL="457200" lvl="0" indent="-317500" algn="l" rtl="0">
              <a:spcBef>
                <a:spcPts val="0"/>
              </a:spcBef>
              <a:spcAft>
                <a:spcPts val="0"/>
              </a:spcAft>
              <a:buClr>
                <a:srgbClr val="333333"/>
              </a:buClr>
              <a:buSzPct val="100000"/>
              <a:buAutoNum type="arabicPeriod"/>
            </a:pPr>
            <a:r>
              <a:rPr lang="en" sz="5600" b="1">
                <a:solidFill>
                  <a:srgbClr val="333333"/>
                </a:solidFill>
                <a:highlight>
                  <a:srgbClr val="FFFFFF"/>
                </a:highlight>
              </a:rPr>
              <a:t>Discrimination or harassment based upon one's gender (sex)</a:t>
            </a:r>
            <a:endParaRPr sz="5600" b="1">
              <a:solidFill>
                <a:srgbClr val="333333"/>
              </a:solidFill>
              <a:highlight>
                <a:srgbClr val="FFFFFF"/>
              </a:highlight>
            </a:endParaRPr>
          </a:p>
          <a:p>
            <a:pPr marL="457200" lvl="0" indent="-317500" algn="l" rtl="0">
              <a:spcBef>
                <a:spcPts val="0"/>
              </a:spcBef>
              <a:spcAft>
                <a:spcPts val="0"/>
              </a:spcAft>
              <a:buClr>
                <a:srgbClr val="333333"/>
              </a:buClr>
              <a:buSzPct val="100000"/>
              <a:buAutoNum type="arabicPeriod"/>
            </a:pPr>
            <a:r>
              <a:rPr lang="en" sz="5600" b="1">
                <a:solidFill>
                  <a:srgbClr val="333333"/>
                </a:solidFill>
                <a:highlight>
                  <a:srgbClr val="FFFFFF"/>
                </a:highlight>
              </a:rPr>
              <a:t>Unfair treatment, attitudes, or behaviors towards an individual based upon their gender (sex)</a:t>
            </a:r>
            <a:endParaRPr sz="5600" b="1">
              <a:solidFill>
                <a:srgbClr val="333333"/>
              </a:solidFill>
              <a:highlight>
                <a:srgbClr val="FFFFFF"/>
              </a:highlight>
            </a:endParaRPr>
          </a:p>
          <a:p>
            <a:pPr marL="457200" lvl="0" indent="-317500" algn="l" rtl="0">
              <a:spcBef>
                <a:spcPts val="0"/>
              </a:spcBef>
              <a:spcAft>
                <a:spcPts val="0"/>
              </a:spcAft>
              <a:buClr>
                <a:srgbClr val="333333"/>
              </a:buClr>
              <a:buSzPct val="100000"/>
              <a:buAutoNum type="arabicPeriod"/>
            </a:pPr>
            <a:r>
              <a:rPr lang="en" sz="5600" b="1">
                <a:solidFill>
                  <a:srgbClr val="333333"/>
                </a:solidFill>
                <a:highlight>
                  <a:srgbClr val="FFFFFF"/>
                </a:highlight>
              </a:rPr>
              <a:t>Gender identity discrimination as covered by Title VII</a:t>
            </a:r>
            <a:endParaRPr sz="5600" b="1">
              <a:solidFill>
                <a:srgbClr val="333333"/>
              </a:solidFill>
              <a:highlight>
                <a:srgbClr val="FFFFFF"/>
              </a:highlight>
            </a:endParaRPr>
          </a:p>
          <a:p>
            <a:pPr marL="457200" lvl="0" indent="-317500" algn="l" rtl="0">
              <a:spcBef>
                <a:spcPts val="0"/>
              </a:spcBef>
              <a:spcAft>
                <a:spcPts val="0"/>
              </a:spcAft>
              <a:buClr>
                <a:srgbClr val="333333"/>
              </a:buClr>
              <a:buSzPct val="100000"/>
              <a:buAutoNum type="arabicPeriod"/>
            </a:pPr>
            <a:r>
              <a:rPr lang="en" sz="5600" b="1">
                <a:solidFill>
                  <a:srgbClr val="333333"/>
                </a:solidFill>
                <a:highlight>
                  <a:srgbClr val="FFFFFF"/>
                </a:highlight>
              </a:rPr>
              <a:t>Sexism, sexist attitudes, and sex stereotyping</a:t>
            </a:r>
            <a:endParaRPr sz="5600" b="1">
              <a:solidFill>
                <a:srgbClr val="333333"/>
              </a:solidFill>
              <a:highlight>
                <a:srgbClr val="FFFFFF"/>
              </a:highlight>
            </a:endParaRPr>
          </a:p>
          <a:p>
            <a:pPr marL="457200" lvl="0" indent="-317500" algn="l" rtl="0">
              <a:spcBef>
                <a:spcPts val="0"/>
              </a:spcBef>
              <a:spcAft>
                <a:spcPts val="0"/>
              </a:spcAft>
              <a:buClr>
                <a:srgbClr val="333333"/>
              </a:buClr>
              <a:buSzPct val="100000"/>
              <a:buAutoNum type="arabicPeriod"/>
            </a:pPr>
            <a:r>
              <a:rPr lang="en" sz="5600" b="1">
                <a:solidFill>
                  <a:srgbClr val="333333"/>
                </a:solidFill>
                <a:highlight>
                  <a:srgbClr val="FFFFFF"/>
                </a:highlight>
              </a:rPr>
              <a:t>Unproportionate athletic programs or activities offered to all genders in relationship to the school’s enrollment</a:t>
            </a:r>
            <a:endParaRPr sz="1500" b="1">
              <a:solidFill>
                <a:srgbClr val="202124"/>
              </a:solidFill>
              <a:highlight>
                <a:srgbClr val="FFFFFF"/>
              </a:highlight>
              <a:latin typeface="Times New Roman"/>
              <a:ea typeface="Times New Roman"/>
              <a:cs typeface="Times New Roman"/>
              <a:sym typeface="Times New Roman"/>
            </a:endParaRPr>
          </a:p>
          <a:p>
            <a:pPr marL="0" lvl="0" indent="0" algn="l" rtl="0">
              <a:spcBef>
                <a:spcPts val="3600"/>
              </a:spcBef>
              <a:spcAft>
                <a:spcPts val="1200"/>
              </a:spcAft>
              <a:buNone/>
            </a:pPr>
            <a:endParaRPr sz="1500">
              <a:solidFill>
                <a:srgbClr val="202124"/>
              </a:solidFill>
              <a:highlight>
                <a:srgbClr val="FFFFFF"/>
              </a:highlight>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9"/>
          <p:cNvSpPr txBox="1">
            <a:spLocks noGrp="1"/>
          </p:cNvSpPr>
          <p:nvPr>
            <p:ph type="title"/>
          </p:nvPr>
        </p:nvSpPr>
        <p:spPr>
          <a:xfrm>
            <a:off x="819150" y="659050"/>
            <a:ext cx="7505700" cy="84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800"/>
              <a:t>Game &amp; Practice Times for Teams</a:t>
            </a:r>
            <a:endParaRPr sz="3800"/>
          </a:p>
        </p:txBody>
      </p:sp>
      <p:sp>
        <p:nvSpPr>
          <p:cNvPr id="164" name="Google Shape;164;p19"/>
          <p:cNvSpPr txBox="1">
            <a:spLocks noGrp="1"/>
          </p:cNvSpPr>
          <p:nvPr>
            <p:ph type="body" idx="1"/>
          </p:nvPr>
        </p:nvSpPr>
        <p:spPr>
          <a:xfrm>
            <a:off x="630400" y="1647650"/>
            <a:ext cx="7880100" cy="2791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600" b="1"/>
              <a:t>Questions to ask yourself as an AD:</a:t>
            </a:r>
            <a:endParaRPr sz="1600" b="1"/>
          </a:p>
          <a:p>
            <a:pPr marL="457200" lvl="0" indent="-342900" algn="l" rtl="0">
              <a:spcBef>
                <a:spcPts val="1200"/>
              </a:spcBef>
              <a:spcAft>
                <a:spcPts val="0"/>
              </a:spcAft>
              <a:buSzPts val="1800"/>
              <a:buAutoNum type="arabicPeriod"/>
            </a:pPr>
            <a:r>
              <a:rPr lang="en" sz="1800"/>
              <a:t>Are times being distributed equitably?</a:t>
            </a:r>
            <a:endParaRPr sz="1800"/>
          </a:p>
          <a:p>
            <a:pPr marL="457200" lvl="0" indent="-342900" algn="l" rtl="0">
              <a:spcBef>
                <a:spcPts val="0"/>
              </a:spcBef>
              <a:spcAft>
                <a:spcPts val="0"/>
              </a:spcAft>
              <a:buSzPts val="1800"/>
              <a:buAutoNum type="arabicPeriod"/>
            </a:pPr>
            <a:r>
              <a:rPr lang="en" sz="1800"/>
              <a:t>Who is doing the scheduling? AD, coaches, or together?</a:t>
            </a:r>
            <a:endParaRPr sz="1800"/>
          </a:p>
          <a:p>
            <a:pPr marL="457200" lvl="0" indent="-342900" algn="l" rtl="0">
              <a:spcBef>
                <a:spcPts val="0"/>
              </a:spcBef>
              <a:spcAft>
                <a:spcPts val="0"/>
              </a:spcAft>
              <a:buSzPts val="1800"/>
              <a:buAutoNum type="arabicPeriod"/>
            </a:pPr>
            <a:r>
              <a:rPr lang="en" sz="1800"/>
              <a:t>Do boys and girls programs get to use lights outside if you if you have them?</a:t>
            </a:r>
            <a:endParaRPr sz="1800"/>
          </a:p>
          <a:p>
            <a:pPr marL="457200" lvl="0" indent="-342900" algn="l" rtl="0">
              <a:spcBef>
                <a:spcPts val="0"/>
              </a:spcBef>
              <a:spcAft>
                <a:spcPts val="0"/>
              </a:spcAft>
              <a:buSzPts val="1800"/>
              <a:buAutoNum type="arabicPeriod"/>
            </a:pPr>
            <a:r>
              <a:rPr lang="en" sz="1800"/>
              <a:t>What times are teams playing?  Both genders at “ideal” times?</a:t>
            </a:r>
            <a:endParaRPr sz="1800"/>
          </a:p>
          <a:p>
            <a:pPr marL="457200" lvl="0" indent="-342900" algn="l" rtl="0">
              <a:spcBef>
                <a:spcPts val="0"/>
              </a:spcBef>
              <a:spcAft>
                <a:spcPts val="0"/>
              </a:spcAft>
              <a:buSzPts val="1800"/>
              <a:buAutoNum type="arabicPeriod"/>
            </a:pPr>
            <a:r>
              <a:rPr lang="en" sz="1800"/>
              <a:t>Where are teams practicing/playing?</a:t>
            </a:r>
            <a:endParaRPr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0"/>
          <p:cNvSpPr txBox="1">
            <a:spLocks noGrp="1"/>
          </p:cNvSpPr>
          <p:nvPr>
            <p:ph type="title"/>
          </p:nvPr>
        </p:nvSpPr>
        <p:spPr>
          <a:xfrm>
            <a:off x="819150" y="573100"/>
            <a:ext cx="7505700" cy="888300"/>
          </a:xfrm>
          <a:prstGeom prst="rect">
            <a:avLst/>
          </a:prstGeom>
        </p:spPr>
        <p:txBody>
          <a:bodyPr spcFirstLastPara="1" wrap="square" lIns="91425" tIns="91425" rIns="91425" bIns="91425" anchor="t" anchorCtr="0">
            <a:normAutofit/>
          </a:bodyPr>
          <a:lstStyle/>
          <a:p>
            <a:pPr marL="0" lvl="0" indent="0" algn="l" rtl="0">
              <a:lnSpc>
                <a:spcPct val="115000"/>
              </a:lnSpc>
              <a:spcBef>
                <a:spcPts val="0"/>
              </a:spcBef>
              <a:spcAft>
                <a:spcPts val="1200"/>
              </a:spcAft>
              <a:buNone/>
            </a:pPr>
            <a:r>
              <a:rPr lang="en" sz="4200"/>
              <a:t>Booster Involvement</a:t>
            </a:r>
            <a:endParaRPr sz="4200"/>
          </a:p>
        </p:txBody>
      </p:sp>
      <p:sp>
        <p:nvSpPr>
          <p:cNvPr id="170" name="Google Shape;170;p20"/>
          <p:cNvSpPr txBox="1">
            <a:spLocks noGrp="1"/>
          </p:cNvSpPr>
          <p:nvPr>
            <p:ph type="body" idx="1"/>
          </p:nvPr>
        </p:nvSpPr>
        <p:spPr>
          <a:xfrm>
            <a:off x="515775" y="1604650"/>
            <a:ext cx="8137800" cy="2834100"/>
          </a:xfrm>
          <a:prstGeom prst="rect">
            <a:avLst/>
          </a:prstGeom>
        </p:spPr>
        <p:txBody>
          <a:bodyPr spcFirstLastPara="1" wrap="square" lIns="91425" tIns="91425" rIns="91425" bIns="91425" anchor="t" anchorCtr="0">
            <a:normAutofit/>
          </a:bodyPr>
          <a:lstStyle/>
          <a:p>
            <a:pPr marL="457200" lvl="0" indent="-355600" algn="l" rtl="0">
              <a:spcBef>
                <a:spcPts val="0"/>
              </a:spcBef>
              <a:spcAft>
                <a:spcPts val="0"/>
              </a:spcAft>
              <a:buSzPts val="2000"/>
              <a:buChar char="●"/>
            </a:pPr>
            <a:r>
              <a:rPr lang="en" sz="2000"/>
              <a:t>Do you have one booster group?  Or separate sports boosters?</a:t>
            </a:r>
            <a:endParaRPr sz="2000"/>
          </a:p>
          <a:p>
            <a:pPr marL="457200" lvl="0" indent="-355600" algn="l" rtl="0">
              <a:spcBef>
                <a:spcPts val="0"/>
              </a:spcBef>
              <a:spcAft>
                <a:spcPts val="0"/>
              </a:spcAft>
              <a:buSzPts val="2000"/>
              <a:buChar char="●"/>
            </a:pPr>
            <a:r>
              <a:rPr lang="en" sz="2000"/>
              <a:t>Are there separate boys and girls booster groups for same sport? If so, how do you ensure equity? What problems could arise?</a:t>
            </a:r>
            <a:endParaRPr sz="2000"/>
          </a:p>
          <a:p>
            <a:pPr marL="457200" lvl="0" indent="-355600" algn="l" rtl="0">
              <a:spcBef>
                <a:spcPts val="0"/>
              </a:spcBef>
              <a:spcAft>
                <a:spcPts val="0"/>
              </a:spcAft>
              <a:buSzPts val="2000"/>
              <a:buChar char="●"/>
            </a:pPr>
            <a:r>
              <a:rPr lang="en" sz="2000"/>
              <a:t>How do you monitor if boosters are ensuring equity?  </a:t>
            </a:r>
            <a:endParaRPr sz="2000"/>
          </a:p>
          <a:p>
            <a:pPr marL="457200" lvl="0" indent="-355600" algn="l" rtl="0">
              <a:spcBef>
                <a:spcPts val="0"/>
              </a:spcBef>
              <a:spcAft>
                <a:spcPts val="0"/>
              </a:spcAft>
              <a:buSzPts val="2000"/>
              <a:buChar char="●"/>
            </a:pPr>
            <a:r>
              <a:rPr lang="en" sz="2000"/>
              <a:t>Do you boosters provide coaches salaries for booster funded coaching positions?</a:t>
            </a:r>
            <a:endParaRPr sz="2000"/>
          </a:p>
          <a:p>
            <a:pPr marL="0" lvl="0" indent="0" algn="l" rtl="0">
              <a:spcBef>
                <a:spcPts val="1200"/>
              </a:spcBef>
              <a:spcAft>
                <a:spcPts val="1200"/>
              </a:spcAft>
              <a:buNone/>
            </a:pPr>
            <a:endParaRPr sz="16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1"/>
          <p:cNvSpPr txBox="1">
            <a:spLocks noGrp="1"/>
          </p:cNvSpPr>
          <p:nvPr>
            <p:ph type="title"/>
          </p:nvPr>
        </p:nvSpPr>
        <p:spPr>
          <a:xfrm>
            <a:off x="415500" y="530100"/>
            <a:ext cx="8238300" cy="1217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3444"/>
              <a:t>Hiring Practices in Athletic Department-</a:t>
            </a:r>
            <a:r>
              <a:rPr lang="en" sz="3444">
                <a:solidFill>
                  <a:srgbClr val="111416"/>
                </a:solidFill>
              </a:rPr>
              <a:t>How are you hiring?  What is your process?</a:t>
            </a:r>
            <a:endParaRPr sz="3444">
              <a:solidFill>
                <a:srgbClr val="111416"/>
              </a:solidFill>
            </a:endParaRPr>
          </a:p>
          <a:p>
            <a:pPr marL="0" lvl="0" indent="0" algn="l" rtl="0">
              <a:spcBef>
                <a:spcPts val="0"/>
              </a:spcBef>
              <a:spcAft>
                <a:spcPts val="0"/>
              </a:spcAft>
              <a:buNone/>
            </a:pPr>
            <a:endParaRPr sz="3444">
              <a:solidFill>
                <a:srgbClr val="111416"/>
              </a:solidFill>
            </a:endParaRPr>
          </a:p>
          <a:p>
            <a:pPr marL="0" lvl="0" indent="0" algn="l" rtl="0">
              <a:spcBef>
                <a:spcPts val="0"/>
              </a:spcBef>
              <a:spcAft>
                <a:spcPts val="0"/>
              </a:spcAft>
              <a:buNone/>
            </a:pPr>
            <a:endParaRPr/>
          </a:p>
        </p:txBody>
      </p:sp>
      <p:sp>
        <p:nvSpPr>
          <p:cNvPr id="176" name="Google Shape;176;p21"/>
          <p:cNvSpPr txBox="1">
            <a:spLocks noGrp="1"/>
          </p:cNvSpPr>
          <p:nvPr>
            <p:ph type="body" idx="1"/>
          </p:nvPr>
        </p:nvSpPr>
        <p:spPr>
          <a:xfrm>
            <a:off x="573100" y="1919850"/>
            <a:ext cx="7721400" cy="2708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700" b="1" u="sng"/>
              <a:t>Key Points:</a:t>
            </a:r>
            <a:endParaRPr sz="1700" b="1" u="sng"/>
          </a:p>
          <a:p>
            <a:pPr marL="457200" lvl="0" indent="-342900" algn="l" rtl="0">
              <a:spcBef>
                <a:spcPts val="1200"/>
              </a:spcBef>
              <a:spcAft>
                <a:spcPts val="0"/>
              </a:spcAft>
              <a:buSzPts val="1800"/>
              <a:buChar char="●"/>
            </a:pPr>
            <a:r>
              <a:rPr lang="en" sz="1800" b="1"/>
              <a:t>Use Inclusive language</a:t>
            </a:r>
            <a:endParaRPr sz="1800" b="1"/>
          </a:p>
          <a:p>
            <a:pPr marL="457200" lvl="0" indent="-342900" algn="l" rtl="0">
              <a:spcBef>
                <a:spcPts val="0"/>
              </a:spcBef>
              <a:spcAft>
                <a:spcPts val="0"/>
              </a:spcAft>
              <a:buSzPts val="1800"/>
              <a:buChar char="●"/>
            </a:pPr>
            <a:r>
              <a:rPr lang="en" sz="1800" b="1"/>
              <a:t>Implement a Skill Assessment</a:t>
            </a:r>
            <a:endParaRPr sz="1800" b="1"/>
          </a:p>
          <a:p>
            <a:pPr marL="457200" lvl="0" indent="-342900" algn="l" rtl="0">
              <a:spcBef>
                <a:spcPts val="0"/>
              </a:spcBef>
              <a:spcAft>
                <a:spcPts val="0"/>
              </a:spcAft>
              <a:buSzPts val="1800"/>
              <a:buChar char="●"/>
            </a:pPr>
            <a:r>
              <a:rPr lang="en" sz="1800" b="1"/>
              <a:t>Use Committees and include Diversity</a:t>
            </a:r>
            <a:endParaRPr sz="1800" b="1"/>
          </a:p>
          <a:p>
            <a:pPr marL="457200" lvl="0" indent="-342900" algn="l" rtl="0">
              <a:spcBef>
                <a:spcPts val="0"/>
              </a:spcBef>
              <a:spcAft>
                <a:spcPts val="0"/>
              </a:spcAft>
              <a:buSzPts val="1800"/>
              <a:buChar char="●"/>
            </a:pPr>
            <a:r>
              <a:rPr lang="en" sz="1800" b="1"/>
              <a:t>Use job related selection criteria</a:t>
            </a:r>
            <a:endParaRPr sz="1800" b="1"/>
          </a:p>
          <a:p>
            <a:pPr marL="457200" lvl="0" indent="-342900" algn="l" rtl="0">
              <a:spcBef>
                <a:spcPts val="0"/>
              </a:spcBef>
              <a:spcAft>
                <a:spcPts val="0"/>
              </a:spcAft>
              <a:buSzPts val="1800"/>
              <a:buChar char="●"/>
            </a:pPr>
            <a:r>
              <a:rPr lang="en" sz="1800" b="1"/>
              <a:t>Implement Unconscious Bias Training </a:t>
            </a:r>
            <a:r>
              <a:rPr lang="en" sz="1800">
                <a:solidFill>
                  <a:srgbClr val="111416"/>
                </a:solidFill>
                <a:highlight>
                  <a:srgbClr val="F8F8FA"/>
                </a:highlight>
                <a:latin typeface="Arial"/>
                <a:ea typeface="Arial"/>
                <a:cs typeface="Arial"/>
                <a:sym typeface="Arial"/>
              </a:rPr>
              <a:t> </a:t>
            </a:r>
            <a:endParaRPr sz="1800">
              <a:solidFill>
                <a:srgbClr val="111416"/>
              </a:solidFill>
              <a:highlight>
                <a:srgbClr val="F8F8FA"/>
              </a:highlight>
              <a:latin typeface="Arial"/>
              <a:ea typeface="Arial"/>
              <a:cs typeface="Arial"/>
              <a:sym typeface="Arial"/>
            </a:endParaRPr>
          </a:p>
          <a:p>
            <a:pPr marL="457200" lvl="0" indent="0" algn="l" rtl="0">
              <a:spcBef>
                <a:spcPts val="1200"/>
              </a:spcBef>
              <a:spcAft>
                <a:spcPts val="1200"/>
              </a:spcAft>
              <a:buNone/>
            </a:pPr>
            <a:endParaRPr sz="1700" b="1"/>
          </a:p>
        </p:txBody>
      </p:sp>
    </p:spTree>
  </p:cSld>
  <p:clrMapOvr>
    <a:masterClrMapping/>
  </p:clrMapOvr>
</p:sld>
</file>

<file path=ppt/theme/theme1.xml><?xml version="1.0" encoding="utf-8"?>
<a:theme xmlns:a="http://schemas.openxmlformats.org/drawingml/2006/main"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1031</Words>
  <Application>Microsoft Macintosh PowerPoint</Application>
  <PresentationFormat>On-screen Show (16:9)</PresentationFormat>
  <Paragraphs>117</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Calibri</vt:lpstr>
      <vt:lpstr>Arial</vt:lpstr>
      <vt:lpstr>Nunito</vt:lpstr>
      <vt:lpstr>Roboto</vt:lpstr>
      <vt:lpstr>Times New Roman</vt:lpstr>
      <vt:lpstr>Shift</vt:lpstr>
      <vt:lpstr>Ensuring Equity in the Athletic Department</vt:lpstr>
      <vt:lpstr>Let’s break it down….why is this important? What does             it mean?</vt:lpstr>
      <vt:lpstr>PowerPoint Presentation</vt:lpstr>
      <vt:lpstr>Topic Areas Areas Affecting Equity</vt:lpstr>
      <vt:lpstr>Title IX: No person in the United States shall, on the basis of sex, be excluded from participation in, be denied the benefits of, or be subjected to discrimination under any education program or activity receiving Federal financial assistance.</vt:lpstr>
      <vt:lpstr>Title IX-Basically prohibits discrimination based on sex in educational programs and activities that receive federal financial assistance. </vt:lpstr>
      <vt:lpstr>Game &amp; Practice Times for Teams</vt:lpstr>
      <vt:lpstr>Booster Involvement</vt:lpstr>
      <vt:lpstr>Hiring Practices in Athletic Department-How are you hiring?  What is your process?  </vt:lpstr>
      <vt:lpstr>Services Being Offered for Both Genders</vt:lpstr>
      <vt:lpstr>Locker Room Availability</vt:lpstr>
      <vt:lpstr>Facility Usage: PLAN AHEAD!</vt:lpstr>
      <vt:lpstr>Budgeting for Teams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Ensuring Equity in the Athletic Department</dc:title>
  <cp:lastModifiedBy>Stevens, Gary</cp:lastModifiedBy>
  <cp:revision>1</cp:revision>
  <dcterms:modified xsi:type="dcterms:W3CDTF">2022-11-07T10:45:09Z</dcterms:modified>
</cp:coreProperties>
</file>